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147483088" r:id="rId2"/>
    <p:sldId id="257" r:id="rId3"/>
    <p:sldId id="259" r:id="rId4"/>
    <p:sldId id="260" r:id="rId5"/>
    <p:sldId id="1027" r:id="rId6"/>
    <p:sldId id="2147483086" r:id="rId7"/>
    <p:sldId id="976" r:id="rId8"/>
    <p:sldId id="2147483087" r:id="rId9"/>
    <p:sldId id="2147483089" r:id="rId10"/>
    <p:sldId id="2147483090" r:id="rId11"/>
    <p:sldId id="274" r:id="rId12"/>
    <p:sldId id="2147483091" r:id="rId13"/>
    <p:sldId id="2147483094" r:id="rId14"/>
    <p:sldId id="2147483101" r:id="rId15"/>
    <p:sldId id="2147483102" r:id="rId16"/>
    <p:sldId id="2147483095" r:id="rId17"/>
    <p:sldId id="2147483093" r:id="rId18"/>
    <p:sldId id="2147483096" r:id="rId19"/>
    <p:sldId id="2147483100" r:id="rId20"/>
    <p:sldId id="2147483092" r:id="rId21"/>
    <p:sldId id="21474831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32"/>
    <a:srgbClr val="0066B3"/>
    <a:srgbClr val="FFD90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260EE-4EF7-4AA4-9D1B-B517F1ED380C}"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E4E6A-9850-48A8-A475-395F46CBEDBC}" type="slidenum">
              <a:rPr lang="en-US" smtClean="0"/>
              <a:t>‹#›</a:t>
            </a:fld>
            <a:endParaRPr lang="en-US"/>
          </a:p>
        </p:txBody>
      </p:sp>
    </p:spTree>
    <p:extLst>
      <p:ext uri="{BB962C8B-B14F-4D97-AF65-F5344CB8AC3E}">
        <p14:creationId xmlns:p14="http://schemas.microsoft.com/office/powerpoint/2010/main" val="243535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personal perspective.  I am very grateful to </a:t>
            </a:r>
          </a:p>
        </p:txBody>
      </p:sp>
      <p:sp>
        <p:nvSpPr>
          <p:cNvPr id="4" name="Slide Number Placeholder 3"/>
          <p:cNvSpPr>
            <a:spLocks noGrp="1"/>
          </p:cNvSpPr>
          <p:nvPr>
            <p:ph type="sldNum" sz="quarter" idx="5"/>
          </p:nvPr>
        </p:nvSpPr>
        <p:spPr/>
        <p:txBody>
          <a:bodyPr/>
          <a:lstStyle/>
          <a:p>
            <a:fld id="{34BE4E6A-9850-48A8-A475-395F46CBEDBC}" type="slidenum">
              <a:rPr lang="en-US" smtClean="0"/>
              <a:t>3</a:t>
            </a:fld>
            <a:endParaRPr lang="en-US"/>
          </a:p>
        </p:txBody>
      </p:sp>
    </p:spTree>
    <p:extLst>
      <p:ext uri="{BB962C8B-B14F-4D97-AF65-F5344CB8AC3E}">
        <p14:creationId xmlns:p14="http://schemas.microsoft.com/office/powerpoint/2010/main" val="164358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a:t>
            </a:r>
          </a:p>
        </p:txBody>
      </p:sp>
      <p:sp>
        <p:nvSpPr>
          <p:cNvPr id="4" name="Slide Number Placeholder 3"/>
          <p:cNvSpPr>
            <a:spLocks noGrp="1"/>
          </p:cNvSpPr>
          <p:nvPr>
            <p:ph type="sldNum" sz="quarter" idx="5"/>
          </p:nvPr>
        </p:nvSpPr>
        <p:spPr/>
        <p:txBody>
          <a:bodyPr/>
          <a:lstStyle/>
          <a:p>
            <a:fld id="{34BE4E6A-9850-48A8-A475-395F46CBEDBC}" type="slidenum">
              <a:rPr lang="en-US" smtClean="0"/>
              <a:t>9</a:t>
            </a:fld>
            <a:endParaRPr lang="en-US"/>
          </a:p>
        </p:txBody>
      </p:sp>
    </p:spTree>
    <p:extLst>
      <p:ext uri="{BB962C8B-B14F-4D97-AF65-F5344CB8AC3E}">
        <p14:creationId xmlns:p14="http://schemas.microsoft.com/office/powerpoint/2010/main" val="83873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800 pages</a:t>
            </a:r>
          </a:p>
          <a:p>
            <a:endParaRPr lang="en-US" dirty="0"/>
          </a:p>
          <a:p>
            <a:r>
              <a:rPr lang="en-US" dirty="0"/>
              <a:t>Put the current work</a:t>
            </a:r>
            <a:r>
              <a:rPr lang="en-US" baseline="0" dirty="0"/>
              <a:t> into the context of a larger research ambition that has been developing over the last 25-30 years.</a:t>
            </a:r>
          </a:p>
          <a:p>
            <a:endParaRPr lang="en-US" baseline="0" dirty="0"/>
          </a:p>
          <a:p>
            <a:r>
              <a:rPr lang="en-US" baseline="0" dirty="0"/>
              <a:t>Maybe comment quickly on how you got from your work on company strategy and industry structure to study competitiveness and clusters</a:t>
            </a:r>
            <a:endParaRPr lang="en-US" dirty="0"/>
          </a:p>
        </p:txBody>
      </p:sp>
      <p:sp>
        <p:nvSpPr>
          <p:cNvPr id="4" name="Slide Number Placeholder 3"/>
          <p:cNvSpPr>
            <a:spLocks noGrp="1"/>
          </p:cNvSpPr>
          <p:nvPr>
            <p:ph type="sldNum" sz="quarter" idx="10"/>
          </p:nvPr>
        </p:nvSpPr>
        <p:spPr/>
        <p:txBody>
          <a:bodyPr/>
          <a:lstStyle/>
          <a:p>
            <a:fld id="{C62A63F5-A8B8-43BA-8ECB-36B29297432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1704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E4E6A-9850-48A8-A475-395F46CBEDBC}" type="slidenum">
              <a:rPr lang="en-US" smtClean="0"/>
              <a:t>18</a:t>
            </a:fld>
            <a:endParaRPr lang="en-US"/>
          </a:p>
        </p:txBody>
      </p:sp>
    </p:spTree>
    <p:extLst>
      <p:ext uri="{BB962C8B-B14F-4D97-AF65-F5344CB8AC3E}">
        <p14:creationId xmlns:p14="http://schemas.microsoft.com/office/powerpoint/2010/main" val="16374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F310-C14F-E476-04DA-87226A78918D}"/>
              </a:ext>
            </a:extLst>
          </p:cNvPr>
          <p:cNvSpPr>
            <a:spLocks noGrp="1"/>
          </p:cNvSpPr>
          <p:nvPr>
            <p:ph type="ctrTitle"/>
          </p:nvPr>
        </p:nvSpPr>
        <p:spPr>
          <a:xfrm>
            <a:off x="1524000" y="1122363"/>
            <a:ext cx="9144000" cy="2387600"/>
          </a:xfrm>
        </p:spPr>
        <p:txBody>
          <a:bodyPr anchor="b"/>
          <a:lstStyle>
            <a:lvl1pPr algn="ct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40DE0DE-4F6A-9710-CDA3-32CADA33C3AB}"/>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738D7-F1D9-478F-D94F-151875E7E279}"/>
              </a:ext>
            </a:extLst>
          </p:cNvPr>
          <p:cNvSpPr>
            <a:spLocks noGrp="1"/>
          </p:cNvSpPr>
          <p:nvPr>
            <p:ph type="dt" sz="half" idx="10"/>
          </p:nvPr>
        </p:nvSpPr>
        <p:spPr>
          <a:xfrm>
            <a:off x="0" y="6721475"/>
            <a:ext cx="2743200" cy="136525"/>
          </a:xfrm>
        </p:spPr>
        <p:txBody>
          <a:bodyPr/>
          <a:lstStyle>
            <a:lvl1pPr>
              <a:defRPr sz="1000">
                <a:latin typeface="Arial" panose="020B0604020202020204" pitchFamily="34" charset="0"/>
                <a:cs typeface="Arial" panose="020B0604020202020204" pitchFamily="34" charset="0"/>
              </a:defRPr>
            </a:lvl1pPr>
          </a:lstStyle>
          <a:p>
            <a:fld id="{FD6AF18C-A991-4FF1-82C1-CAA079095521}" type="datetime1">
              <a:rPr lang="en-US" smtClean="0"/>
              <a:t>6/25/2025</a:t>
            </a:fld>
            <a:endParaRPr lang="en-US"/>
          </a:p>
        </p:txBody>
      </p:sp>
      <p:sp>
        <p:nvSpPr>
          <p:cNvPr id="5" name="Footer Placeholder 4">
            <a:extLst>
              <a:ext uri="{FF2B5EF4-FFF2-40B4-BE49-F238E27FC236}">
                <a16:creationId xmlns:a16="http://schemas.microsoft.com/office/drawing/2014/main" id="{F101348E-2394-65EA-3BF8-52C4E816D3C7}"/>
              </a:ext>
            </a:extLst>
          </p:cNvPr>
          <p:cNvSpPr>
            <a:spLocks noGrp="1"/>
          </p:cNvSpPr>
          <p:nvPr>
            <p:ph type="ftr" sz="quarter" idx="11"/>
          </p:nvPr>
        </p:nvSpPr>
        <p:spPr>
          <a:xfrm>
            <a:off x="4038600" y="6721475"/>
            <a:ext cx="4114800" cy="136525"/>
          </a:xfr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C2C840-DC61-F5E4-2C69-0522CD568438}"/>
              </a:ext>
            </a:extLst>
          </p:cNvPr>
          <p:cNvSpPr>
            <a:spLocks noGrp="1"/>
          </p:cNvSpPr>
          <p:nvPr>
            <p:ph type="sldNum" sz="quarter" idx="12"/>
          </p:nvPr>
        </p:nvSpPr>
        <p:spPr>
          <a:xfrm>
            <a:off x="9448800" y="6721475"/>
            <a:ext cx="2743200" cy="137934"/>
          </a:xfrm>
        </p:spPr>
        <p:txBody>
          <a:bodyPr/>
          <a:lstStyle>
            <a:lvl1pPr>
              <a:defRPr sz="1000">
                <a:latin typeface="Arial" panose="020B0604020202020204" pitchFamily="34" charset="0"/>
                <a:cs typeface="Arial" panose="020B0604020202020204" pitchFamily="34" charset="0"/>
              </a:defRPr>
            </a:lvl1pPr>
          </a:lstStyle>
          <a:p>
            <a:fld id="{35A4DC7F-3C23-49AB-8047-0D540E5C6F83}" type="slidenum">
              <a:rPr lang="en-US" smtClean="0"/>
              <a:pPr/>
              <a:t>‹#›</a:t>
            </a:fld>
            <a:endParaRPr lang="en-US"/>
          </a:p>
        </p:txBody>
      </p:sp>
    </p:spTree>
    <p:extLst>
      <p:ext uri="{BB962C8B-B14F-4D97-AF65-F5344CB8AC3E}">
        <p14:creationId xmlns:p14="http://schemas.microsoft.com/office/powerpoint/2010/main" val="197816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4FF7-0CD4-B696-3357-CE8672ECC307}"/>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32134EF-0888-6EA0-D085-F1B8300F33B5}"/>
              </a:ext>
            </a:extLst>
          </p:cNvPr>
          <p:cNvSpPr>
            <a:spLocks noGrp="1"/>
          </p:cNvSpPr>
          <p:nvPr>
            <p:ph type="body" orient="vert" idx="1"/>
          </p:nvPr>
        </p:nvSpPr>
        <p:spPr/>
        <p:txBody>
          <a:bodyPr vert="eaVert">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ADFC6D-8D82-BEA7-2936-BB28D2EB0054}"/>
              </a:ext>
            </a:extLst>
          </p:cNvPr>
          <p:cNvSpPr>
            <a:spLocks noGrp="1"/>
          </p:cNvSpPr>
          <p:nvPr>
            <p:ph type="dt" sz="half" idx="10"/>
          </p:nvPr>
        </p:nvSpPr>
        <p:spPr/>
        <p:txBody>
          <a:bodyPr/>
          <a:lstStyle/>
          <a:p>
            <a:fld id="{5D8CC61B-33C3-4505-B8DE-ABD3FCDC5F49}" type="datetime1">
              <a:rPr lang="en-US" smtClean="0"/>
              <a:t>6/25/2025</a:t>
            </a:fld>
            <a:endParaRPr lang="en-US"/>
          </a:p>
        </p:txBody>
      </p:sp>
      <p:sp>
        <p:nvSpPr>
          <p:cNvPr id="5" name="Footer Placeholder 4">
            <a:extLst>
              <a:ext uri="{FF2B5EF4-FFF2-40B4-BE49-F238E27FC236}">
                <a16:creationId xmlns:a16="http://schemas.microsoft.com/office/drawing/2014/main" id="{EF65E8E1-F811-0BE3-152B-3673C7742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535C1-85AB-B115-E148-B8E47F747CF5}"/>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337047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BE3A-DCA8-788E-27B7-81665B881E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412869-BA0E-CCFD-4E4C-86AC23BC3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9C1D7-F8BE-6AC9-637F-5E42CA92B141}"/>
              </a:ext>
            </a:extLst>
          </p:cNvPr>
          <p:cNvSpPr>
            <a:spLocks noGrp="1"/>
          </p:cNvSpPr>
          <p:nvPr>
            <p:ph type="dt" sz="half" idx="10"/>
          </p:nvPr>
        </p:nvSpPr>
        <p:spPr/>
        <p:txBody>
          <a:bodyPr/>
          <a:lstStyle/>
          <a:p>
            <a:fld id="{C4B82CEC-C214-4B54-B88E-37EF2DB844B5}" type="datetime1">
              <a:rPr lang="en-US" smtClean="0"/>
              <a:t>6/25/2025</a:t>
            </a:fld>
            <a:endParaRPr lang="en-US"/>
          </a:p>
        </p:txBody>
      </p:sp>
      <p:sp>
        <p:nvSpPr>
          <p:cNvPr id="5" name="Footer Placeholder 4">
            <a:extLst>
              <a:ext uri="{FF2B5EF4-FFF2-40B4-BE49-F238E27FC236}">
                <a16:creationId xmlns:a16="http://schemas.microsoft.com/office/drawing/2014/main" id="{C153B5E0-6245-B579-6051-BF541D2A5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0D095-391E-62EE-E5CB-7A71C36366E6}"/>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9657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361A-7855-1C32-EABF-47EC7C07D405}"/>
              </a:ext>
            </a:extLst>
          </p:cNvPr>
          <p:cNvSpPr>
            <a:spLocks noGrp="1"/>
          </p:cNvSpPr>
          <p:nvPr>
            <p:ph type="title"/>
          </p:nvPr>
        </p:nvSpPr>
        <p:spPr>
          <a:xfrm>
            <a:off x="0" y="0"/>
            <a:ext cx="12192000" cy="6814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E1DA464-83FD-0208-09D5-655F0F23CA01}"/>
              </a:ext>
            </a:extLst>
          </p:cNvPr>
          <p:cNvSpPr>
            <a:spLocks noGrp="1"/>
          </p:cNvSpPr>
          <p:nvPr>
            <p:ph idx="1"/>
          </p:nvPr>
        </p:nvSpPr>
        <p:spPr>
          <a:xfrm>
            <a:off x="0" y="681488"/>
            <a:ext cx="12192000" cy="59781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538348-83E2-F120-7C0F-50652BDEC495}"/>
              </a:ext>
            </a:extLst>
          </p:cNvPr>
          <p:cNvSpPr>
            <a:spLocks noGrp="1"/>
          </p:cNvSpPr>
          <p:nvPr>
            <p:ph type="dt" sz="half" idx="10"/>
          </p:nvPr>
        </p:nvSpPr>
        <p:spPr/>
        <p:txBody>
          <a:bodyPr/>
          <a:lstStyle/>
          <a:p>
            <a:fld id="{EC964A08-F8FB-48E9-AC83-C5479F233AE1}" type="datetime1">
              <a:rPr lang="en-US" smtClean="0"/>
              <a:t>6/25/2025</a:t>
            </a:fld>
            <a:endParaRPr lang="en-US"/>
          </a:p>
        </p:txBody>
      </p:sp>
      <p:sp>
        <p:nvSpPr>
          <p:cNvPr id="5" name="Footer Placeholder 4">
            <a:extLst>
              <a:ext uri="{FF2B5EF4-FFF2-40B4-BE49-F238E27FC236}">
                <a16:creationId xmlns:a16="http://schemas.microsoft.com/office/drawing/2014/main" id="{35F580C8-7B60-CD8A-2620-FE446824F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57D23-1487-2DD4-8736-EB0B89431EEC}"/>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271503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FB47-5C8D-0447-2EB6-19DA2270CD2A}"/>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8560C484-B8C9-12B5-3FAB-3D8A988E855D}"/>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848285-DBD2-2688-4FE1-99D37F7326C1}"/>
              </a:ext>
            </a:extLst>
          </p:cNvPr>
          <p:cNvSpPr>
            <a:spLocks noGrp="1"/>
          </p:cNvSpPr>
          <p:nvPr>
            <p:ph type="dt" sz="half" idx="10"/>
          </p:nvPr>
        </p:nvSpPr>
        <p:spPr/>
        <p:txBody>
          <a:bodyPr/>
          <a:lstStyle/>
          <a:p>
            <a:fld id="{6D107444-B800-42CD-9993-095A0843974A}" type="datetime1">
              <a:rPr lang="en-US" smtClean="0"/>
              <a:t>6/25/2025</a:t>
            </a:fld>
            <a:endParaRPr lang="en-US"/>
          </a:p>
        </p:txBody>
      </p:sp>
      <p:sp>
        <p:nvSpPr>
          <p:cNvPr id="5" name="Footer Placeholder 4">
            <a:extLst>
              <a:ext uri="{FF2B5EF4-FFF2-40B4-BE49-F238E27FC236}">
                <a16:creationId xmlns:a16="http://schemas.microsoft.com/office/drawing/2014/main" id="{50B5483A-3221-C266-19A4-EDD236859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661BA-C11B-9A4E-ADD5-281BDF7A0A63}"/>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129332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47FB-E924-3AD9-765E-1F297CA1D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A3DF3-349C-27E6-A4C4-EE2EBA415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9D83D-87CB-AC24-07EF-3EF64CDE1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D3011-E5EC-E43C-F9F4-DFC13A26191E}"/>
              </a:ext>
            </a:extLst>
          </p:cNvPr>
          <p:cNvSpPr>
            <a:spLocks noGrp="1"/>
          </p:cNvSpPr>
          <p:nvPr>
            <p:ph type="dt" sz="half" idx="10"/>
          </p:nvPr>
        </p:nvSpPr>
        <p:spPr/>
        <p:txBody>
          <a:bodyPr/>
          <a:lstStyle/>
          <a:p>
            <a:fld id="{4C2630AB-E7B9-457F-A677-05B6A319A57C}" type="datetime1">
              <a:rPr lang="en-US" smtClean="0"/>
              <a:t>6/25/2025</a:t>
            </a:fld>
            <a:endParaRPr lang="en-US"/>
          </a:p>
        </p:txBody>
      </p:sp>
      <p:sp>
        <p:nvSpPr>
          <p:cNvPr id="6" name="Footer Placeholder 5">
            <a:extLst>
              <a:ext uri="{FF2B5EF4-FFF2-40B4-BE49-F238E27FC236}">
                <a16:creationId xmlns:a16="http://schemas.microsoft.com/office/drawing/2014/main" id="{93EA8F7B-DABF-1F30-06F1-634BB0ED5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ECEF7-6329-98C5-5C59-C77642FCF513}"/>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118743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559A-12AB-5CE7-9F03-2D8159AB8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A6A527-7589-94C6-CF69-717D54492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36FE1-2E13-8258-7BCA-E2A4C2D54C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2C854-E82B-95C2-3B9C-5BD09A308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4A729B-8527-A060-1DDF-3541826250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03D2E3-805D-2D44-65AF-76C59EBD31E9}"/>
              </a:ext>
            </a:extLst>
          </p:cNvPr>
          <p:cNvSpPr>
            <a:spLocks noGrp="1"/>
          </p:cNvSpPr>
          <p:nvPr>
            <p:ph type="dt" sz="half" idx="10"/>
          </p:nvPr>
        </p:nvSpPr>
        <p:spPr/>
        <p:txBody>
          <a:bodyPr/>
          <a:lstStyle/>
          <a:p>
            <a:fld id="{5703245E-701B-481E-9474-FD321D95F2BA}" type="datetime1">
              <a:rPr lang="en-US" smtClean="0"/>
              <a:t>6/25/2025</a:t>
            </a:fld>
            <a:endParaRPr lang="en-US"/>
          </a:p>
        </p:txBody>
      </p:sp>
      <p:sp>
        <p:nvSpPr>
          <p:cNvPr id="8" name="Footer Placeholder 7">
            <a:extLst>
              <a:ext uri="{FF2B5EF4-FFF2-40B4-BE49-F238E27FC236}">
                <a16:creationId xmlns:a16="http://schemas.microsoft.com/office/drawing/2014/main" id="{69E4C04B-DA57-CF10-0E17-BC3B77C56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A67EBB-91E3-AD3D-D579-ED9893D91AF5}"/>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192533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25F7-4A9A-7DAC-AB2F-AB68A3EAA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E6790A-6CCB-14B9-596D-245539659DFD}"/>
              </a:ext>
            </a:extLst>
          </p:cNvPr>
          <p:cNvSpPr>
            <a:spLocks noGrp="1"/>
          </p:cNvSpPr>
          <p:nvPr>
            <p:ph type="dt" sz="half" idx="10"/>
          </p:nvPr>
        </p:nvSpPr>
        <p:spPr/>
        <p:txBody>
          <a:bodyPr/>
          <a:lstStyle/>
          <a:p>
            <a:fld id="{A69EE99C-4C0C-428A-8006-6B0C199F116E}" type="datetime1">
              <a:rPr lang="en-US" smtClean="0"/>
              <a:t>6/25/2025</a:t>
            </a:fld>
            <a:endParaRPr lang="en-US"/>
          </a:p>
        </p:txBody>
      </p:sp>
      <p:sp>
        <p:nvSpPr>
          <p:cNvPr id="4" name="Footer Placeholder 3">
            <a:extLst>
              <a:ext uri="{FF2B5EF4-FFF2-40B4-BE49-F238E27FC236}">
                <a16:creationId xmlns:a16="http://schemas.microsoft.com/office/drawing/2014/main" id="{AF444C1E-7419-2BDB-E761-9E9A5C616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9D5E0-AAD2-1571-BC67-C347CFE29323}"/>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233361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1A88E-874D-6025-26BB-280803C0A740}"/>
              </a:ext>
            </a:extLst>
          </p:cNvPr>
          <p:cNvSpPr>
            <a:spLocks noGrp="1"/>
          </p:cNvSpPr>
          <p:nvPr>
            <p:ph type="dt" sz="half" idx="10"/>
          </p:nvPr>
        </p:nvSpPr>
        <p:spPr/>
        <p:txBody>
          <a:bodyPr/>
          <a:lstStyle/>
          <a:p>
            <a:fld id="{AA67DB69-C7EC-431B-BAE9-6D900A4AFD03}" type="datetime1">
              <a:rPr lang="en-US" smtClean="0"/>
              <a:t>6/25/2025</a:t>
            </a:fld>
            <a:endParaRPr lang="en-US"/>
          </a:p>
        </p:txBody>
      </p:sp>
      <p:sp>
        <p:nvSpPr>
          <p:cNvPr id="3" name="Footer Placeholder 2">
            <a:extLst>
              <a:ext uri="{FF2B5EF4-FFF2-40B4-BE49-F238E27FC236}">
                <a16:creationId xmlns:a16="http://schemas.microsoft.com/office/drawing/2014/main" id="{D4B6D594-2544-D7B5-2735-93A23DA2C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07C05-5DD3-C1A7-D24D-D6693F31D9D9}"/>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47630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FF4C-4017-6E03-9409-430FAA716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79B10-A949-0B98-8085-88C0D9A33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95046-6520-0909-C410-770800C19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EC26-7637-0919-A7DA-83955A24C84A}"/>
              </a:ext>
            </a:extLst>
          </p:cNvPr>
          <p:cNvSpPr>
            <a:spLocks noGrp="1"/>
          </p:cNvSpPr>
          <p:nvPr>
            <p:ph type="dt" sz="half" idx="10"/>
          </p:nvPr>
        </p:nvSpPr>
        <p:spPr/>
        <p:txBody>
          <a:bodyPr/>
          <a:lstStyle/>
          <a:p>
            <a:fld id="{782276E3-5D80-46A5-B274-8CC517244258}" type="datetime1">
              <a:rPr lang="en-US" smtClean="0"/>
              <a:t>6/25/2025</a:t>
            </a:fld>
            <a:endParaRPr lang="en-US"/>
          </a:p>
        </p:txBody>
      </p:sp>
      <p:sp>
        <p:nvSpPr>
          <p:cNvPr id="6" name="Footer Placeholder 5">
            <a:extLst>
              <a:ext uri="{FF2B5EF4-FFF2-40B4-BE49-F238E27FC236}">
                <a16:creationId xmlns:a16="http://schemas.microsoft.com/office/drawing/2014/main" id="{D5412BEA-B12D-8D5B-4F54-21285A058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CEBC1-C2D0-3760-6781-0CA1BC2D0BBA}"/>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321831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1C25-72B6-F475-8C81-61339700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B0E1D-363C-5ED1-0662-27FB869D6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13265C-EC2D-CAA5-91B6-52A03B1C1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7E828-DB83-299C-7570-00EE8B84387D}"/>
              </a:ext>
            </a:extLst>
          </p:cNvPr>
          <p:cNvSpPr>
            <a:spLocks noGrp="1"/>
          </p:cNvSpPr>
          <p:nvPr>
            <p:ph type="dt" sz="half" idx="10"/>
          </p:nvPr>
        </p:nvSpPr>
        <p:spPr/>
        <p:txBody>
          <a:bodyPr/>
          <a:lstStyle/>
          <a:p>
            <a:fld id="{40D596D1-4A42-4FB2-ACE0-23378E1C3F64}" type="datetime1">
              <a:rPr lang="en-US" smtClean="0"/>
              <a:t>6/25/2025</a:t>
            </a:fld>
            <a:endParaRPr lang="en-US"/>
          </a:p>
        </p:txBody>
      </p:sp>
      <p:sp>
        <p:nvSpPr>
          <p:cNvPr id="6" name="Footer Placeholder 5">
            <a:extLst>
              <a:ext uri="{FF2B5EF4-FFF2-40B4-BE49-F238E27FC236}">
                <a16:creationId xmlns:a16="http://schemas.microsoft.com/office/drawing/2014/main" id="{B7174D66-5A13-71EF-468A-A487D845F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B0AA8-F4D5-EEE7-7A85-8A58BB1C4065}"/>
              </a:ext>
            </a:extLst>
          </p:cNvPr>
          <p:cNvSpPr>
            <a:spLocks noGrp="1"/>
          </p:cNvSpPr>
          <p:nvPr>
            <p:ph type="sldNum" sz="quarter" idx="12"/>
          </p:nvPr>
        </p:nvSpPr>
        <p:spPr/>
        <p:txBody>
          <a:bodyPr/>
          <a:lstStyle/>
          <a:p>
            <a:fld id="{35A4DC7F-3C23-49AB-8047-0D540E5C6F83}" type="slidenum">
              <a:rPr lang="en-US" smtClean="0"/>
              <a:t>‹#›</a:t>
            </a:fld>
            <a:endParaRPr lang="en-US"/>
          </a:p>
        </p:txBody>
      </p:sp>
    </p:spTree>
    <p:extLst>
      <p:ext uri="{BB962C8B-B14F-4D97-AF65-F5344CB8AC3E}">
        <p14:creationId xmlns:p14="http://schemas.microsoft.com/office/powerpoint/2010/main" val="277405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54AF6-FB3E-09DC-3832-38C4AA4AE474}"/>
              </a:ext>
            </a:extLst>
          </p:cNvPr>
          <p:cNvSpPr>
            <a:spLocks noGrp="1"/>
          </p:cNvSpPr>
          <p:nvPr>
            <p:ph type="title"/>
          </p:nvPr>
        </p:nvSpPr>
        <p:spPr>
          <a:xfrm>
            <a:off x="0" y="2"/>
            <a:ext cx="12192000" cy="5445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D58F1A-22C8-ADD8-D82C-14F06AFA5AD5}"/>
              </a:ext>
            </a:extLst>
          </p:cNvPr>
          <p:cNvSpPr>
            <a:spLocks noGrp="1"/>
          </p:cNvSpPr>
          <p:nvPr>
            <p:ph type="body" idx="1"/>
          </p:nvPr>
        </p:nvSpPr>
        <p:spPr>
          <a:xfrm>
            <a:off x="0" y="544514"/>
            <a:ext cx="12192000" cy="61150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7212BA-AB1C-784C-1B02-DC7994F54AC8}"/>
              </a:ext>
            </a:extLst>
          </p:cNvPr>
          <p:cNvSpPr>
            <a:spLocks noGrp="1"/>
          </p:cNvSpPr>
          <p:nvPr>
            <p:ph type="dt" sz="half" idx="2"/>
          </p:nvPr>
        </p:nvSpPr>
        <p:spPr>
          <a:xfrm>
            <a:off x="0" y="6721475"/>
            <a:ext cx="2743200" cy="136525"/>
          </a:xfrm>
          <a:prstGeom prst="rect">
            <a:avLst/>
          </a:prstGeom>
        </p:spPr>
        <p:txBody>
          <a:bodyPr vert="horz" lIns="91440" tIns="45720" rIns="91440" bIns="45720" rtlCol="0" anchor="ctr"/>
          <a:lstStyle>
            <a:lvl1pPr algn="l">
              <a:defRPr sz="1000">
                <a:solidFill>
                  <a:schemeClr val="tx1">
                    <a:tint val="82000"/>
                  </a:schemeClr>
                </a:solidFill>
                <a:latin typeface="Arial" panose="020B0604020202020204" pitchFamily="34" charset="0"/>
                <a:cs typeface="Arial" panose="020B0604020202020204" pitchFamily="34" charset="0"/>
              </a:defRPr>
            </a:lvl1pPr>
          </a:lstStyle>
          <a:p>
            <a:fld id="{1DD5ABF3-3C07-4707-9C8F-5D01E7227ED0}" type="datetime1">
              <a:rPr lang="en-US" smtClean="0"/>
              <a:t>6/25/2025</a:t>
            </a:fld>
            <a:endParaRPr lang="en-US"/>
          </a:p>
        </p:txBody>
      </p:sp>
      <p:sp>
        <p:nvSpPr>
          <p:cNvPr id="5" name="Footer Placeholder 4">
            <a:extLst>
              <a:ext uri="{FF2B5EF4-FFF2-40B4-BE49-F238E27FC236}">
                <a16:creationId xmlns:a16="http://schemas.microsoft.com/office/drawing/2014/main" id="{36676BB7-E758-9EBB-1EEE-E6A9F45D4B7A}"/>
              </a:ext>
            </a:extLst>
          </p:cNvPr>
          <p:cNvSpPr>
            <a:spLocks noGrp="1"/>
          </p:cNvSpPr>
          <p:nvPr>
            <p:ph type="ftr" sz="quarter" idx="3"/>
          </p:nvPr>
        </p:nvSpPr>
        <p:spPr>
          <a:xfrm>
            <a:off x="4038600" y="6666812"/>
            <a:ext cx="4114800" cy="191188"/>
          </a:xfrm>
          <a:prstGeom prst="rect">
            <a:avLst/>
          </a:prstGeom>
        </p:spPr>
        <p:txBody>
          <a:bodyPr vert="horz" lIns="91440" tIns="45720" rIns="91440" bIns="45720" rtlCol="0" anchor="ctr"/>
          <a:lstStyle>
            <a:lvl1pPr algn="ctr">
              <a:defRPr sz="1000">
                <a:solidFill>
                  <a:schemeClr val="tx1">
                    <a:tint val="82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A8B1C4E-88E2-BFDD-DADA-E9FE6CFC2442}"/>
              </a:ext>
            </a:extLst>
          </p:cNvPr>
          <p:cNvSpPr>
            <a:spLocks noGrp="1"/>
          </p:cNvSpPr>
          <p:nvPr>
            <p:ph type="sldNum" sz="quarter" idx="4"/>
          </p:nvPr>
        </p:nvSpPr>
        <p:spPr>
          <a:xfrm>
            <a:off x="9448800" y="6659592"/>
            <a:ext cx="2743200" cy="191188"/>
          </a:xfrm>
          <a:prstGeom prst="rect">
            <a:avLst/>
          </a:prstGeom>
        </p:spPr>
        <p:txBody>
          <a:bodyPr vert="horz" lIns="91440" tIns="45720" rIns="91440" bIns="45720" rtlCol="0" anchor="ctr"/>
          <a:lstStyle>
            <a:lvl1pPr algn="r">
              <a:defRPr sz="1000">
                <a:solidFill>
                  <a:schemeClr val="tx1">
                    <a:tint val="82000"/>
                  </a:schemeClr>
                </a:solidFill>
                <a:latin typeface="Arial" panose="020B0604020202020204" pitchFamily="34" charset="0"/>
                <a:cs typeface="Arial" panose="020B0604020202020204" pitchFamily="34" charset="0"/>
              </a:defRPr>
            </a:lvl1pPr>
          </a:lstStyle>
          <a:p>
            <a:fld id="{35A4DC7F-3C23-49AB-8047-0D540E5C6F83}" type="slidenum">
              <a:rPr lang="en-US" smtClean="0"/>
              <a:pPr/>
              <a:t>‹#›</a:t>
            </a:fld>
            <a:endParaRPr lang="en-US"/>
          </a:p>
        </p:txBody>
      </p:sp>
    </p:spTree>
    <p:extLst>
      <p:ext uri="{BB962C8B-B14F-4D97-AF65-F5344CB8AC3E}">
        <p14:creationId xmlns:p14="http://schemas.microsoft.com/office/powerpoint/2010/main" val="287105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strat-comp.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www.mocnetwork.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DFA8-4E24-B12A-C18D-5D34CF2B015B}"/>
            </a:ext>
          </a:extLst>
        </p:cNvPr>
        <p:cNvGrpSpPr/>
        <p:nvPr/>
      </p:nvGrpSpPr>
      <p:grpSpPr>
        <a:xfrm>
          <a:off x="0" y="0"/>
          <a:ext cx="0" cy="0"/>
          <a:chOff x="0" y="0"/>
          <a:chExt cx="0" cy="0"/>
        </a:xfrm>
      </p:grpSpPr>
      <p:pic>
        <p:nvPicPr>
          <p:cNvPr id="5" name="Picture 4" descr="A white background with black text&#10;&#10;AI-generated content may be incorrect.">
            <a:extLst>
              <a:ext uri="{FF2B5EF4-FFF2-40B4-BE49-F238E27FC236}">
                <a16:creationId xmlns:a16="http://schemas.microsoft.com/office/drawing/2014/main" id="{4A65B22F-0A9C-2F46-3EE0-8DC96AA16463}"/>
              </a:ext>
            </a:extLst>
          </p:cNvPr>
          <p:cNvPicPr>
            <a:picLocks noChangeAspect="1"/>
          </p:cNvPicPr>
          <p:nvPr/>
        </p:nvPicPr>
        <p:blipFill>
          <a:blip r:embed="rId2">
            <a:extLst>
              <a:ext uri="{28A0092B-C50C-407E-A947-70E740481C1C}">
                <a14:useLocalDpi xmlns:a14="http://schemas.microsoft.com/office/drawing/2010/main" val="0"/>
              </a:ext>
            </a:extLst>
          </a:blip>
          <a:srcRect l="19341" t="32718" r="14603" b="34446"/>
          <a:stretch>
            <a:fillRect/>
          </a:stretch>
        </p:blipFill>
        <p:spPr>
          <a:xfrm>
            <a:off x="4944438" y="4878968"/>
            <a:ext cx="2439588" cy="1212702"/>
          </a:xfrm>
          <a:prstGeom prst="rect">
            <a:avLst/>
          </a:prstGeom>
        </p:spPr>
      </p:pic>
      <p:sp>
        <p:nvSpPr>
          <p:cNvPr id="2" name="Title 1">
            <a:extLst>
              <a:ext uri="{FF2B5EF4-FFF2-40B4-BE49-F238E27FC236}">
                <a16:creationId xmlns:a16="http://schemas.microsoft.com/office/drawing/2014/main" id="{70BD886E-2E5E-146F-E010-D99900408304}"/>
              </a:ext>
            </a:extLst>
          </p:cNvPr>
          <p:cNvSpPr>
            <a:spLocks noGrp="1"/>
          </p:cNvSpPr>
          <p:nvPr>
            <p:ph type="ctrTitle"/>
          </p:nvPr>
        </p:nvSpPr>
        <p:spPr>
          <a:xfrm>
            <a:off x="0" y="1799019"/>
            <a:ext cx="12192000" cy="2387600"/>
          </a:xfrm>
          <a:solidFill>
            <a:srgbClr val="FFD900"/>
          </a:solidFill>
        </p:spPr>
        <p:txBody>
          <a:bodyPr>
            <a:normAutofit/>
          </a:bodyPr>
          <a:lstStyle/>
          <a:p>
            <a:r>
              <a:rPr lang="en-US" dirty="0"/>
              <a:t>The Legacy of Michael Porter</a:t>
            </a:r>
            <a:br>
              <a:rPr lang="en-US" dirty="0"/>
            </a:br>
            <a:r>
              <a:rPr lang="en-US" sz="2700" dirty="0"/>
              <a:t>A view from the intersection of research and practice</a:t>
            </a:r>
            <a:br>
              <a:rPr lang="en-US" sz="2700" dirty="0"/>
            </a:br>
            <a:endParaRPr lang="en-US" sz="2700" dirty="0"/>
          </a:p>
        </p:txBody>
      </p:sp>
      <p:sp>
        <p:nvSpPr>
          <p:cNvPr id="3" name="Subtitle 2">
            <a:extLst>
              <a:ext uri="{FF2B5EF4-FFF2-40B4-BE49-F238E27FC236}">
                <a16:creationId xmlns:a16="http://schemas.microsoft.com/office/drawing/2014/main" id="{1CA4A2F9-ACFE-8049-55E4-BD039753D751}"/>
              </a:ext>
            </a:extLst>
          </p:cNvPr>
          <p:cNvSpPr>
            <a:spLocks noGrp="1"/>
          </p:cNvSpPr>
          <p:nvPr>
            <p:ph type="subTitle" idx="1"/>
          </p:nvPr>
        </p:nvSpPr>
        <p:spPr>
          <a:xfrm>
            <a:off x="4807974" y="4574407"/>
            <a:ext cx="2576052" cy="1655762"/>
          </a:xfrm>
        </p:spPr>
        <p:txBody>
          <a:bodyPr>
            <a:normAutofit/>
          </a:bodyPr>
          <a:lstStyle/>
          <a:p>
            <a:r>
              <a:rPr lang="en-US" b="1" dirty="0"/>
              <a:t>Richard Bryden</a:t>
            </a:r>
            <a:br>
              <a:rPr lang="en-US" dirty="0"/>
            </a:br>
            <a:endParaRPr lang="en-US" dirty="0"/>
          </a:p>
        </p:txBody>
      </p:sp>
      <p:sp>
        <p:nvSpPr>
          <p:cNvPr id="4" name="TextBox 3">
            <a:extLst>
              <a:ext uri="{FF2B5EF4-FFF2-40B4-BE49-F238E27FC236}">
                <a16:creationId xmlns:a16="http://schemas.microsoft.com/office/drawing/2014/main" id="{59A87AE7-9469-A53A-F91E-219FF8A6ADF4}"/>
              </a:ext>
            </a:extLst>
          </p:cNvPr>
          <p:cNvSpPr txBox="1"/>
          <p:nvPr/>
        </p:nvSpPr>
        <p:spPr>
          <a:xfrm>
            <a:off x="10690524" y="6582767"/>
            <a:ext cx="1577676" cy="276999"/>
          </a:xfrm>
          <a:prstGeom prst="rect">
            <a:avLst/>
          </a:prstGeom>
          <a:noFill/>
        </p:spPr>
        <p:txBody>
          <a:bodyPr wrap="none" rtlCol="0">
            <a:spAutoFit/>
          </a:bodyPr>
          <a:lstStyle/>
          <a:p>
            <a:r>
              <a:rPr lang="en-US" sz="1200" dirty="0">
                <a:solidFill>
                  <a:srgbClr val="31303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info@strat-comp.org</a:t>
            </a:r>
            <a:endParaRPr lang="en-US" sz="12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0AC7090D-BA67-9B76-0F82-1711C077D03D}"/>
              </a:ext>
            </a:extLst>
          </p:cNvPr>
          <p:cNvSpPr txBox="1">
            <a:spLocks/>
          </p:cNvSpPr>
          <p:nvPr/>
        </p:nvSpPr>
        <p:spPr>
          <a:xfrm>
            <a:off x="3261360" y="402114"/>
            <a:ext cx="5669280" cy="10883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MOC Asia-Pacific Summer Conference</a:t>
            </a:r>
            <a:br>
              <a:rPr lang="en-US" dirty="0"/>
            </a:br>
            <a:r>
              <a:rPr lang="en-US" dirty="0"/>
              <a:t>Ulaanbaatar, Mongolia</a:t>
            </a:r>
            <a:br>
              <a:rPr lang="en-US" dirty="0"/>
            </a:br>
            <a:r>
              <a:rPr lang="en-US" dirty="0"/>
              <a:t>June 30, 2025</a:t>
            </a:r>
          </a:p>
        </p:txBody>
      </p:sp>
    </p:spTree>
    <p:extLst>
      <p:ext uri="{BB962C8B-B14F-4D97-AF65-F5344CB8AC3E}">
        <p14:creationId xmlns:p14="http://schemas.microsoft.com/office/powerpoint/2010/main" val="73400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A9B5-EE54-5FCB-B2CE-E221FD8221DB}"/>
              </a:ext>
            </a:extLst>
          </p:cNvPr>
          <p:cNvSpPr>
            <a:spLocks noGrp="1"/>
          </p:cNvSpPr>
          <p:nvPr>
            <p:ph type="title"/>
          </p:nvPr>
        </p:nvSpPr>
        <p:spPr/>
        <p:txBody>
          <a:bodyPr/>
          <a:lstStyle/>
          <a:p>
            <a:r>
              <a:rPr lang="en-US" dirty="0"/>
              <a:t>Big Questions, Big Approaches, Big Impact </a:t>
            </a:r>
          </a:p>
        </p:txBody>
      </p:sp>
      <p:sp>
        <p:nvSpPr>
          <p:cNvPr id="3" name="Content Placeholder 2">
            <a:extLst>
              <a:ext uri="{FF2B5EF4-FFF2-40B4-BE49-F238E27FC236}">
                <a16:creationId xmlns:a16="http://schemas.microsoft.com/office/drawing/2014/main" id="{B9DC012F-7BA1-CD63-B326-F13628007CDC}"/>
              </a:ext>
            </a:extLst>
          </p:cNvPr>
          <p:cNvSpPr>
            <a:spLocks noGrp="1"/>
          </p:cNvSpPr>
          <p:nvPr>
            <p:ph idx="1"/>
          </p:nvPr>
        </p:nvSpPr>
        <p:spPr/>
        <p:txBody>
          <a:bodyPr>
            <a:normAutofit/>
          </a:bodyPr>
          <a:lstStyle/>
          <a:p>
            <a:endParaRPr lang="en-US" sz="2400" dirty="0"/>
          </a:p>
          <a:p>
            <a:r>
              <a:rPr lang="en-US" sz="2400" b="1" dirty="0">
                <a:solidFill>
                  <a:srgbClr val="0066B3"/>
                </a:solidFill>
              </a:rPr>
              <a:t>Can the U.S free market system compete </a:t>
            </a:r>
            <a:r>
              <a:rPr lang="en-US" sz="2400" dirty="0"/>
              <a:t>with more command-driven economies?</a:t>
            </a:r>
            <a:br>
              <a:rPr lang="en-US" sz="2400" dirty="0"/>
            </a:br>
            <a:endParaRPr lang="en-US" sz="2400" dirty="0"/>
          </a:p>
          <a:p>
            <a:r>
              <a:rPr lang="en-US" sz="2400" dirty="0"/>
              <a:t>What is the </a:t>
            </a:r>
            <a:r>
              <a:rPr lang="en-US" sz="2400" b="1" dirty="0">
                <a:solidFill>
                  <a:srgbClr val="0066B3"/>
                </a:solidFill>
              </a:rPr>
              <a:t>role for government?</a:t>
            </a:r>
            <a:br>
              <a:rPr lang="en-US" sz="2400" b="1" dirty="0">
                <a:solidFill>
                  <a:srgbClr val="0066B3"/>
                </a:solidFill>
              </a:rPr>
            </a:br>
            <a:endParaRPr lang="en-US" sz="2400" b="1" dirty="0">
              <a:solidFill>
                <a:srgbClr val="0066B3"/>
              </a:solidFill>
            </a:endParaRPr>
          </a:p>
          <a:p>
            <a:r>
              <a:rPr lang="en-US" sz="2400" dirty="0"/>
              <a:t>How can we make progress; what are the </a:t>
            </a:r>
            <a:r>
              <a:rPr lang="en-US" sz="2400" b="1" dirty="0">
                <a:solidFill>
                  <a:srgbClr val="0066B3"/>
                </a:solidFill>
              </a:rPr>
              <a:t>levers for economic development?</a:t>
            </a:r>
          </a:p>
        </p:txBody>
      </p:sp>
      <p:sp>
        <p:nvSpPr>
          <p:cNvPr id="4" name="Rectangle: Rounded Corners 3">
            <a:extLst>
              <a:ext uri="{FF2B5EF4-FFF2-40B4-BE49-F238E27FC236}">
                <a16:creationId xmlns:a16="http://schemas.microsoft.com/office/drawing/2014/main" id="{A391C2DF-EF6D-E5F1-73AD-9C7F08EB8EC2}"/>
              </a:ext>
            </a:extLst>
          </p:cNvPr>
          <p:cNvSpPr/>
          <p:nvPr/>
        </p:nvSpPr>
        <p:spPr>
          <a:xfrm>
            <a:off x="64008" y="2505456"/>
            <a:ext cx="11210544" cy="9235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A00A7D2-6781-FFE7-D70A-A47997CA7BF0}"/>
              </a:ext>
            </a:extLst>
          </p:cNvPr>
          <p:cNvSpPr>
            <a:spLocks noGrp="1"/>
          </p:cNvSpPr>
          <p:nvPr>
            <p:ph type="sldNum" sz="quarter" idx="12"/>
          </p:nvPr>
        </p:nvSpPr>
        <p:spPr/>
        <p:txBody>
          <a:bodyPr/>
          <a:lstStyle/>
          <a:p>
            <a:fld id="{35A4DC7F-3C23-49AB-8047-0D540E5C6F83}" type="slidenum">
              <a:rPr lang="en-US" smtClean="0"/>
              <a:t>10</a:t>
            </a:fld>
            <a:endParaRPr lang="en-US"/>
          </a:p>
        </p:txBody>
      </p:sp>
    </p:spTree>
    <p:extLst>
      <p:ext uri="{BB962C8B-B14F-4D97-AF65-F5344CB8AC3E}">
        <p14:creationId xmlns:p14="http://schemas.microsoft.com/office/powerpoint/2010/main" val="175812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59"/>
            <a:ext cx="12192000" cy="792162"/>
          </a:xfrm>
        </p:spPr>
        <p:txBody>
          <a:bodyPr/>
          <a:lstStyle/>
          <a:p>
            <a:pPr algn="ctr"/>
            <a:r>
              <a:rPr lang="en-US" dirty="0"/>
              <a:t>A Research Effort that Started Four Decades Ago</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189" y="1629324"/>
            <a:ext cx="2639332" cy="382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5880032" y="1136468"/>
            <a:ext cx="4964752" cy="5223661"/>
          </a:xfrm>
        </p:spPr>
        <p:txBody>
          <a:bodyPr/>
          <a:lstStyle/>
          <a:p>
            <a:pPr marL="0" indent="0">
              <a:buNone/>
            </a:pPr>
            <a:endParaRPr lang="en-US" dirty="0"/>
          </a:p>
          <a:p>
            <a:r>
              <a:rPr lang="en-US" dirty="0"/>
              <a:t>What drives</a:t>
            </a:r>
            <a:r>
              <a:rPr lang="en-US" b="1" dirty="0">
                <a:solidFill>
                  <a:srgbClr val="C00000"/>
                </a:solidFill>
              </a:rPr>
              <a:t> differences in economic performance across locations</a:t>
            </a:r>
            <a:r>
              <a:rPr lang="en-US" dirty="0"/>
              <a:t>?</a:t>
            </a:r>
          </a:p>
          <a:p>
            <a:pPr lvl="1"/>
            <a:r>
              <a:rPr lang="en-US" dirty="0"/>
              <a:t>Role of </a:t>
            </a:r>
            <a:r>
              <a:rPr lang="en-US" sz="2000" b="1" dirty="0">
                <a:solidFill>
                  <a:srgbClr val="C00000"/>
                </a:solidFill>
              </a:rPr>
              <a:t>location</a:t>
            </a:r>
            <a:r>
              <a:rPr lang="en-US" dirty="0"/>
              <a:t> in competition</a:t>
            </a:r>
          </a:p>
          <a:p>
            <a:endParaRPr lang="en-US" dirty="0"/>
          </a:p>
          <a:p>
            <a:r>
              <a:rPr lang="en-US" dirty="0"/>
              <a:t>Why do leading companies in specific industries </a:t>
            </a:r>
            <a:r>
              <a:rPr lang="en-US" b="1" dirty="0">
                <a:solidFill>
                  <a:srgbClr val="C00000"/>
                </a:solidFill>
              </a:rPr>
              <a:t>concentrate in a small number of places</a:t>
            </a:r>
            <a:r>
              <a:rPr lang="en-US" dirty="0"/>
              <a:t>? </a:t>
            </a:r>
          </a:p>
          <a:p>
            <a:pPr lvl="1"/>
            <a:r>
              <a:rPr lang="en-US" dirty="0"/>
              <a:t>How do clusters </a:t>
            </a:r>
            <a:r>
              <a:rPr lang="en-US" sz="2000" b="1" dirty="0">
                <a:solidFill>
                  <a:srgbClr val="C00000"/>
                </a:solidFill>
              </a:rPr>
              <a:t>matter</a:t>
            </a:r>
            <a:r>
              <a:rPr lang="en-US" dirty="0"/>
              <a:t>?</a:t>
            </a:r>
          </a:p>
          <a:p>
            <a:endParaRPr lang="en-US" dirty="0"/>
          </a:p>
          <a:p>
            <a:r>
              <a:rPr lang="en-US" dirty="0"/>
              <a:t>How can nations, states, and regions achieve </a:t>
            </a:r>
            <a:r>
              <a:rPr lang="en-US" b="1" dirty="0">
                <a:solidFill>
                  <a:srgbClr val="C00000"/>
                </a:solidFill>
              </a:rPr>
              <a:t>sustainable improvements in economic performance</a:t>
            </a:r>
            <a:r>
              <a:rPr lang="en-US" dirty="0"/>
              <a:t>?</a:t>
            </a:r>
          </a:p>
        </p:txBody>
      </p:sp>
      <p:sp>
        <p:nvSpPr>
          <p:cNvPr id="7" name="Title 1"/>
          <p:cNvSpPr txBox="1">
            <a:spLocks/>
          </p:cNvSpPr>
          <p:nvPr/>
        </p:nvSpPr>
        <p:spPr>
          <a:xfrm>
            <a:off x="5715000" y="427039"/>
            <a:ext cx="4659086" cy="792162"/>
          </a:xfrm>
          <a:prstGeom prst="rect">
            <a:avLst/>
          </a:prstGeom>
        </p:spPr>
        <p:txBody>
          <a:bodyPr vert="horz" lIns="0" tIns="0" rIns="0" bIns="0" rtlCol="0" anchor="t" anchorCtr="1">
            <a:no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pPr algn="l"/>
            <a:endParaRPr lang="en-US" sz="2200" dirty="0">
              <a:solidFill>
                <a:prstClr val="black"/>
              </a:solidFill>
            </a:endParaRPr>
          </a:p>
        </p:txBody>
      </p:sp>
      <p:sp>
        <p:nvSpPr>
          <p:cNvPr id="3" name="TextBox 2">
            <a:extLst>
              <a:ext uri="{FF2B5EF4-FFF2-40B4-BE49-F238E27FC236}">
                <a16:creationId xmlns:a16="http://schemas.microsoft.com/office/drawing/2014/main" id="{0F4979CE-3967-E336-CBA5-995E4516F2A2}"/>
              </a:ext>
            </a:extLst>
          </p:cNvPr>
          <p:cNvSpPr txBox="1"/>
          <p:nvPr/>
        </p:nvSpPr>
        <p:spPr>
          <a:xfrm>
            <a:off x="3657600" y="5658832"/>
            <a:ext cx="813043" cy="369332"/>
          </a:xfrm>
          <a:prstGeom prst="rect">
            <a:avLst/>
          </a:prstGeom>
          <a:noFill/>
        </p:spPr>
        <p:txBody>
          <a:bodyPr wrap="none" rtlCol="0">
            <a:spAutoFit/>
          </a:bodyPr>
          <a:lstStyle/>
          <a:p>
            <a:r>
              <a:rPr lang="en-US" dirty="0"/>
              <a:t>(1990)</a:t>
            </a:r>
          </a:p>
        </p:txBody>
      </p:sp>
      <p:sp>
        <p:nvSpPr>
          <p:cNvPr id="10" name="Slide Number Placeholder 9">
            <a:extLst>
              <a:ext uri="{FF2B5EF4-FFF2-40B4-BE49-F238E27FC236}">
                <a16:creationId xmlns:a16="http://schemas.microsoft.com/office/drawing/2014/main" id="{B4497A8D-3986-D2A7-C275-7372407FE9FA}"/>
              </a:ext>
            </a:extLst>
          </p:cNvPr>
          <p:cNvSpPr>
            <a:spLocks noGrp="1"/>
          </p:cNvSpPr>
          <p:nvPr>
            <p:ph type="sldNum" sz="quarter" idx="12"/>
          </p:nvPr>
        </p:nvSpPr>
        <p:spPr/>
        <p:txBody>
          <a:bodyPr/>
          <a:lstStyle/>
          <a:p>
            <a:fld id="{35A4DC7F-3C23-49AB-8047-0D540E5C6F83}" type="slidenum">
              <a:rPr lang="en-US" smtClean="0"/>
              <a:t>11</a:t>
            </a:fld>
            <a:endParaRPr lang="en-US"/>
          </a:p>
        </p:txBody>
      </p:sp>
    </p:spTree>
    <p:extLst>
      <p:ext uri="{BB962C8B-B14F-4D97-AF65-F5344CB8AC3E}">
        <p14:creationId xmlns:p14="http://schemas.microsoft.com/office/powerpoint/2010/main" val="31048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D4F3-2B07-2536-5E2E-E30B3E0C701C}"/>
              </a:ext>
            </a:extLst>
          </p:cNvPr>
          <p:cNvSpPr>
            <a:spLocks noGrp="1"/>
          </p:cNvSpPr>
          <p:nvPr>
            <p:ph type="title"/>
          </p:nvPr>
        </p:nvSpPr>
        <p:spPr/>
        <p:txBody>
          <a:bodyPr/>
          <a:lstStyle/>
          <a:p>
            <a:r>
              <a:rPr lang="en-US" dirty="0"/>
              <a:t>A personal favorite</a:t>
            </a:r>
          </a:p>
        </p:txBody>
      </p:sp>
      <p:pic>
        <p:nvPicPr>
          <p:cNvPr id="9" name="Picture 8" descr="A book cover with a map of japan&#10;&#10;AI-generated content may be incorrect.">
            <a:extLst>
              <a:ext uri="{FF2B5EF4-FFF2-40B4-BE49-F238E27FC236}">
                <a16:creationId xmlns:a16="http://schemas.microsoft.com/office/drawing/2014/main" id="{861B34EB-B262-3855-DA2A-23870606A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384" y="1375981"/>
            <a:ext cx="2804541" cy="4461770"/>
          </a:xfrm>
          <a:prstGeom prst="rect">
            <a:avLst/>
          </a:prstGeom>
        </p:spPr>
      </p:pic>
      <p:sp>
        <p:nvSpPr>
          <p:cNvPr id="5" name="TextBox 4">
            <a:extLst>
              <a:ext uri="{FF2B5EF4-FFF2-40B4-BE49-F238E27FC236}">
                <a16:creationId xmlns:a16="http://schemas.microsoft.com/office/drawing/2014/main" id="{38BD894D-EDE5-FF96-8087-D1FA2E5F3981}"/>
              </a:ext>
            </a:extLst>
          </p:cNvPr>
          <p:cNvSpPr txBox="1"/>
          <p:nvPr/>
        </p:nvSpPr>
        <p:spPr>
          <a:xfrm>
            <a:off x="5298948" y="1375981"/>
            <a:ext cx="6341364" cy="1323439"/>
          </a:xfrm>
          <a:prstGeom prst="rect">
            <a:avLst/>
          </a:prstGeom>
          <a:noFill/>
        </p:spPr>
        <p:txBody>
          <a:bodyPr wrap="square">
            <a:spAutoFit/>
          </a:bodyPr>
          <a:lstStyle/>
          <a:p>
            <a:r>
              <a:rPr lang="en-US" sz="2000" b="1" dirty="0">
                <a:solidFill>
                  <a:srgbClr val="0066B3"/>
                </a:solidFill>
              </a:rPr>
              <a:t>Can the U.S free market system compete </a:t>
            </a:r>
            <a:r>
              <a:rPr lang="en-US" sz="2000" dirty="0"/>
              <a:t>with more command-driven economies?</a:t>
            </a:r>
            <a:br>
              <a:rPr lang="en-US" sz="2000" dirty="0"/>
            </a:br>
            <a:endParaRPr lang="en-US" sz="2000" dirty="0"/>
          </a:p>
          <a:p>
            <a:r>
              <a:rPr lang="en-US" sz="2000" dirty="0"/>
              <a:t>What is the </a:t>
            </a:r>
            <a:r>
              <a:rPr lang="en-US" sz="2000" b="1" dirty="0">
                <a:solidFill>
                  <a:srgbClr val="0066B3"/>
                </a:solidFill>
              </a:rPr>
              <a:t>role for government?</a:t>
            </a:r>
            <a:endParaRPr lang="en-US" sz="2000" dirty="0"/>
          </a:p>
        </p:txBody>
      </p:sp>
      <p:sp>
        <p:nvSpPr>
          <p:cNvPr id="6" name="TextBox 5">
            <a:extLst>
              <a:ext uri="{FF2B5EF4-FFF2-40B4-BE49-F238E27FC236}">
                <a16:creationId xmlns:a16="http://schemas.microsoft.com/office/drawing/2014/main" id="{0B5C2218-DF38-515D-563F-59FC2E3BB2BC}"/>
              </a:ext>
            </a:extLst>
          </p:cNvPr>
          <p:cNvSpPr txBox="1"/>
          <p:nvPr/>
        </p:nvSpPr>
        <p:spPr>
          <a:xfrm>
            <a:off x="2925132" y="5914864"/>
            <a:ext cx="813043" cy="369332"/>
          </a:xfrm>
          <a:prstGeom prst="rect">
            <a:avLst/>
          </a:prstGeom>
          <a:noFill/>
        </p:spPr>
        <p:txBody>
          <a:bodyPr wrap="none" rtlCol="0">
            <a:spAutoFit/>
          </a:bodyPr>
          <a:lstStyle/>
          <a:p>
            <a:r>
              <a:rPr lang="en-US" dirty="0"/>
              <a:t>(2000)</a:t>
            </a:r>
          </a:p>
        </p:txBody>
      </p:sp>
      <p:sp>
        <p:nvSpPr>
          <p:cNvPr id="7" name="Slide Number Placeholder 6">
            <a:extLst>
              <a:ext uri="{FF2B5EF4-FFF2-40B4-BE49-F238E27FC236}">
                <a16:creationId xmlns:a16="http://schemas.microsoft.com/office/drawing/2014/main" id="{509988AF-AB64-940A-C4B6-1D5CD9FCDACB}"/>
              </a:ext>
            </a:extLst>
          </p:cNvPr>
          <p:cNvSpPr>
            <a:spLocks noGrp="1"/>
          </p:cNvSpPr>
          <p:nvPr>
            <p:ph type="sldNum" sz="quarter" idx="12"/>
          </p:nvPr>
        </p:nvSpPr>
        <p:spPr/>
        <p:txBody>
          <a:bodyPr/>
          <a:lstStyle/>
          <a:p>
            <a:fld id="{35A4DC7F-3C23-49AB-8047-0D540E5C6F83}" type="slidenum">
              <a:rPr lang="en-US" smtClean="0"/>
              <a:t>12</a:t>
            </a:fld>
            <a:endParaRPr lang="en-US"/>
          </a:p>
        </p:txBody>
      </p:sp>
    </p:spTree>
    <p:extLst>
      <p:ext uri="{BB962C8B-B14F-4D97-AF65-F5344CB8AC3E}">
        <p14:creationId xmlns:p14="http://schemas.microsoft.com/office/powerpoint/2010/main" val="210393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4DC8-608E-38F0-7236-3B49F77A1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3E313-AC3E-A614-946E-2987E2599C39}"/>
              </a:ext>
            </a:extLst>
          </p:cNvPr>
          <p:cNvSpPr>
            <a:spLocks noGrp="1"/>
          </p:cNvSpPr>
          <p:nvPr>
            <p:ph type="title"/>
          </p:nvPr>
        </p:nvSpPr>
        <p:spPr>
          <a:solidFill>
            <a:srgbClr val="0066B3"/>
          </a:solidFill>
        </p:spPr>
        <p:txBody>
          <a:bodyPr/>
          <a:lstStyle/>
          <a:p>
            <a:r>
              <a:rPr lang="en-US" dirty="0">
                <a:solidFill>
                  <a:schemeClr val="bg1"/>
                </a:solidFill>
              </a:rPr>
              <a:t>(2) Think Broadly</a:t>
            </a:r>
          </a:p>
        </p:txBody>
      </p:sp>
      <p:sp>
        <p:nvSpPr>
          <p:cNvPr id="3" name="Slide Number Placeholder 2">
            <a:extLst>
              <a:ext uri="{FF2B5EF4-FFF2-40B4-BE49-F238E27FC236}">
                <a16:creationId xmlns:a16="http://schemas.microsoft.com/office/drawing/2014/main" id="{6CAB2C5A-1A5D-FB4C-AB18-D9983443B490}"/>
              </a:ext>
            </a:extLst>
          </p:cNvPr>
          <p:cNvSpPr>
            <a:spLocks noGrp="1"/>
          </p:cNvSpPr>
          <p:nvPr>
            <p:ph type="sldNum" sz="quarter" idx="12"/>
          </p:nvPr>
        </p:nvSpPr>
        <p:spPr/>
        <p:txBody>
          <a:bodyPr/>
          <a:lstStyle/>
          <a:p>
            <a:fld id="{35A4DC7F-3C23-49AB-8047-0D540E5C6F83}" type="slidenum">
              <a:rPr lang="en-US" smtClean="0"/>
              <a:t>13</a:t>
            </a:fld>
            <a:endParaRPr lang="en-US"/>
          </a:p>
        </p:txBody>
      </p:sp>
    </p:spTree>
    <p:extLst>
      <p:ext uri="{BB962C8B-B14F-4D97-AF65-F5344CB8AC3E}">
        <p14:creationId xmlns:p14="http://schemas.microsoft.com/office/powerpoint/2010/main" val="396947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FFF3-82F1-2C1A-4816-30357D8F9CB8}"/>
              </a:ext>
            </a:extLst>
          </p:cNvPr>
          <p:cNvSpPr>
            <a:spLocks noGrp="1"/>
          </p:cNvSpPr>
          <p:nvPr>
            <p:ph type="title"/>
          </p:nvPr>
        </p:nvSpPr>
        <p:spPr/>
        <p:txBody>
          <a:bodyPr/>
          <a:lstStyle/>
          <a:p>
            <a:r>
              <a:rPr lang="en-US" dirty="0"/>
              <a:t>Where next?</a:t>
            </a:r>
          </a:p>
        </p:txBody>
      </p:sp>
      <p:sp>
        <p:nvSpPr>
          <p:cNvPr id="3" name="Content Placeholder 2">
            <a:extLst>
              <a:ext uri="{FF2B5EF4-FFF2-40B4-BE49-F238E27FC236}">
                <a16:creationId xmlns:a16="http://schemas.microsoft.com/office/drawing/2014/main" id="{828578E7-54F7-B20A-9D0F-F7D56C8C3E03}"/>
              </a:ext>
            </a:extLst>
          </p:cNvPr>
          <p:cNvSpPr>
            <a:spLocks noGrp="1"/>
          </p:cNvSpPr>
          <p:nvPr>
            <p:ph idx="1"/>
          </p:nvPr>
        </p:nvSpPr>
        <p:spPr>
          <a:xfrm>
            <a:off x="338328" y="681488"/>
            <a:ext cx="6858000" cy="5792464"/>
          </a:xfrm>
        </p:spPr>
        <p:txBody>
          <a:bodyPr>
            <a:normAutofit/>
          </a:bodyPr>
          <a:lstStyle/>
          <a:p>
            <a:endParaRPr lang="en-US" dirty="0"/>
          </a:p>
          <a:p>
            <a:pPr marL="0" indent="0">
              <a:buNone/>
            </a:pPr>
            <a:r>
              <a:rPr lang="en-US" dirty="0"/>
              <a:t>What is the </a:t>
            </a:r>
            <a:r>
              <a:rPr lang="en-US" b="1" dirty="0">
                <a:solidFill>
                  <a:srgbClr val="0066B3"/>
                </a:solidFill>
              </a:rPr>
              <a:t>role of business in society</a:t>
            </a:r>
            <a:r>
              <a:rPr lang="en-US" dirty="0"/>
              <a:t>? </a:t>
            </a:r>
            <a:br>
              <a:rPr lang="en-US" dirty="0"/>
            </a:br>
            <a:br>
              <a:rPr lang="en-US" dirty="0"/>
            </a:br>
            <a:r>
              <a:rPr lang="en-US" b="1" dirty="0">
                <a:solidFill>
                  <a:srgbClr val="0066B3"/>
                </a:solidFill>
              </a:rPr>
              <a:t>“Creating Share Value” </a:t>
            </a:r>
            <a:r>
              <a:rPr lang="en-US" dirty="0"/>
              <a:t>(2011)</a:t>
            </a:r>
            <a:br>
              <a:rPr lang="en-US" b="1" dirty="0">
                <a:solidFill>
                  <a:srgbClr val="0066B3"/>
                </a:solidFill>
              </a:rPr>
            </a:br>
            <a:r>
              <a:rPr lang="en-US" dirty="0"/>
              <a:t>Shared value holds the key to unlocking the next wave of business innovation and growth. It will also reconnect company success and community success in ways that have been lost in an age of narrow management approaches*, short-term thinking, and deepening divides among society’s institutions.</a:t>
            </a:r>
            <a:br>
              <a:rPr lang="en-US" dirty="0"/>
            </a:br>
            <a:br>
              <a:rPr lang="en-US" dirty="0"/>
            </a:br>
            <a:r>
              <a:rPr lang="en-US" dirty="0"/>
              <a:t>Shared value opens up new needs, new markets, new value chain configurations, and new ways of thinking about the business. This creates new opportunities for strategic positioning and new competitive advantages. When companies </a:t>
            </a:r>
            <a:r>
              <a:rPr lang="en-US" b="1" dirty="0">
                <a:solidFill>
                  <a:srgbClr val="0066B3"/>
                </a:solidFill>
              </a:rPr>
              <a:t>incorporate a social dimension into their value proposition</a:t>
            </a:r>
            <a:r>
              <a:rPr lang="en-US" dirty="0"/>
              <a:t>, they tap into the potential for a </a:t>
            </a:r>
            <a:r>
              <a:rPr lang="en-US" b="1" dirty="0">
                <a:solidFill>
                  <a:srgbClr val="0066B3"/>
                </a:solidFill>
              </a:rPr>
              <a:t>competitive advantage that is more sustainable </a:t>
            </a:r>
            <a:r>
              <a:rPr lang="en-US" dirty="0"/>
              <a:t>versus competitors than conventional cost and quality advantages.</a:t>
            </a:r>
          </a:p>
          <a:p>
            <a:endParaRPr lang="en-US" dirty="0"/>
          </a:p>
        </p:txBody>
      </p:sp>
      <p:sp>
        <p:nvSpPr>
          <p:cNvPr id="5" name="TextBox 4">
            <a:extLst>
              <a:ext uri="{FF2B5EF4-FFF2-40B4-BE49-F238E27FC236}">
                <a16:creationId xmlns:a16="http://schemas.microsoft.com/office/drawing/2014/main" id="{62C72CEC-21DC-4BA3-90E0-AB7A3D49C3BA}"/>
              </a:ext>
            </a:extLst>
          </p:cNvPr>
          <p:cNvSpPr txBox="1"/>
          <p:nvPr/>
        </p:nvSpPr>
        <p:spPr>
          <a:xfrm>
            <a:off x="7397496" y="1967143"/>
            <a:ext cx="4794504" cy="1477328"/>
          </a:xfrm>
          <a:prstGeom prst="rect">
            <a:avLst/>
          </a:prstGeom>
          <a:solidFill>
            <a:schemeClr val="bg1">
              <a:lumMod val="95000"/>
            </a:schemeClr>
          </a:solidFill>
          <a:ln>
            <a:solidFill>
              <a:schemeClr val="bg1">
                <a:lumMod val="75000"/>
              </a:schemeClr>
            </a:solidFill>
          </a:ln>
        </p:spPr>
        <p:txBody>
          <a:bodyPr wrap="square" rtlCol="0">
            <a:spAutoFit/>
          </a:bodyPr>
          <a:lstStyle/>
          <a:p>
            <a:r>
              <a:rPr lang="en-US" dirty="0"/>
              <a:t>*Milton Friedman's 1970 article “The Social Responsibility of Business Is to </a:t>
            </a:r>
            <a:r>
              <a:rPr lang="en-US" b="1" dirty="0"/>
              <a:t>Increase Its Profits</a:t>
            </a:r>
            <a:r>
              <a:rPr lang="en-US" dirty="0"/>
              <a:t>” is likely one of the most assigned, and most debated, papers in social issues pedagogy.</a:t>
            </a:r>
          </a:p>
        </p:txBody>
      </p:sp>
      <p:sp>
        <p:nvSpPr>
          <p:cNvPr id="7" name="TextBox 6">
            <a:extLst>
              <a:ext uri="{FF2B5EF4-FFF2-40B4-BE49-F238E27FC236}">
                <a16:creationId xmlns:a16="http://schemas.microsoft.com/office/drawing/2014/main" id="{8DA6E31A-4FE1-1E9E-27DD-894279A5D936}"/>
              </a:ext>
            </a:extLst>
          </p:cNvPr>
          <p:cNvSpPr txBox="1"/>
          <p:nvPr/>
        </p:nvSpPr>
        <p:spPr>
          <a:xfrm>
            <a:off x="7397496" y="6519446"/>
            <a:ext cx="4794504" cy="338554"/>
          </a:xfrm>
          <a:prstGeom prst="rect">
            <a:avLst/>
          </a:prstGeom>
          <a:solidFill>
            <a:schemeClr val="bg1">
              <a:lumMod val="95000"/>
            </a:schemeClr>
          </a:solidFill>
          <a:ln>
            <a:solidFill>
              <a:schemeClr val="bg1">
                <a:lumMod val="75000"/>
              </a:schemeClr>
            </a:solidFill>
          </a:ln>
        </p:spPr>
        <p:txBody>
          <a:bodyPr wrap="square" rtlCol="0">
            <a:spAutoFit/>
          </a:bodyPr>
          <a:lstStyle/>
          <a:p>
            <a:r>
              <a:rPr lang="en-US" sz="800" dirty="0"/>
              <a:t>Source: FRIEDMAN’S “THE SOCIAL RESPONSIBILITY OF BUSINESS IS TO INCREASE ITS PROFITS”: A CRITIQUE FOR THE CLASSROOM, Craig P. Dunn and Brian K. Burton</a:t>
            </a:r>
          </a:p>
        </p:txBody>
      </p:sp>
      <p:sp>
        <p:nvSpPr>
          <p:cNvPr id="8" name="Slide Number Placeholder 7">
            <a:extLst>
              <a:ext uri="{FF2B5EF4-FFF2-40B4-BE49-F238E27FC236}">
                <a16:creationId xmlns:a16="http://schemas.microsoft.com/office/drawing/2014/main" id="{DE4B4872-A248-A0FC-C5D0-E79B031757E9}"/>
              </a:ext>
            </a:extLst>
          </p:cNvPr>
          <p:cNvSpPr>
            <a:spLocks noGrp="1"/>
          </p:cNvSpPr>
          <p:nvPr>
            <p:ph type="sldNum" sz="quarter" idx="12"/>
          </p:nvPr>
        </p:nvSpPr>
        <p:spPr/>
        <p:txBody>
          <a:bodyPr/>
          <a:lstStyle/>
          <a:p>
            <a:fld id="{35A4DC7F-3C23-49AB-8047-0D540E5C6F83}" type="slidenum">
              <a:rPr lang="en-US" smtClean="0"/>
              <a:t>14</a:t>
            </a:fld>
            <a:endParaRPr lang="en-US"/>
          </a:p>
        </p:txBody>
      </p:sp>
    </p:spTree>
    <p:extLst>
      <p:ext uri="{BB962C8B-B14F-4D97-AF65-F5344CB8AC3E}">
        <p14:creationId xmlns:p14="http://schemas.microsoft.com/office/powerpoint/2010/main" val="51187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7D82-5B84-72E7-412B-37B20C705DA8}"/>
              </a:ext>
            </a:extLst>
          </p:cNvPr>
          <p:cNvSpPr>
            <a:spLocks noGrp="1"/>
          </p:cNvSpPr>
          <p:nvPr>
            <p:ph type="title"/>
          </p:nvPr>
        </p:nvSpPr>
        <p:spPr/>
        <p:txBody>
          <a:bodyPr/>
          <a:lstStyle/>
          <a:p>
            <a:r>
              <a:rPr lang="en-US" dirty="0"/>
              <a:t>Redefining entire industries to tackle societal issues</a:t>
            </a:r>
          </a:p>
        </p:txBody>
      </p:sp>
      <p:sp>
        <p:nvSpPr>
          <p:cNvPr id="3" name="Content Placeholder 2">
            <a:extLst>
              <a:ext uri="{FF2B5EF4-FFF2-40B4-BE49-F238E27FC236}">
                <a16:creationId xmlns:a16="http://schemas.microsoft.com/office/drawing/2014/main" id="{260AA5C2-A53A-9385-A0E7-BF42ED6DCA97}"/>
              </a:ext>
            </a:extLst>
          </p:cNvPr>
          <p:cNvSpPr>
            <a:spLocks noGrp="1"/>
          </p:cNvSpPr>
          <p:nvPr>
            <p:ph idx="1"/>
          </p:nvPr>
        </p:nvSpPr>
        <p:spPr>
          <a:xfrm>
            <a:off x="0" y="744686"/>
            <a:ext cx="8619664" cy="5914906"/>
          </a:xfrm>
        </p:spPr>
        <p:txBody>
          <a:bodyPr/>
          <a:lstStyle/>
          <a:p>
            <a:r>
              <a:rPr lang="en-US" dirty="0"/>
              <a:t>Why does the health care system struggle to </a:t>
            </a:r>
            <a:r>
              <a:rPr lang="en-US" b="1" dirty="0">
                <a:solidFill>
                  <a:srgbClr val="0066B3"/>
                </a:solidFill>
              </a:rPr>
              <a:t>deliver value to patients?</a:t>
            </a:r>
            <a:br>
              <a:rPr lang="en-US" b="1" dirty="0">
                <a:solidFill>
                  <a:srgbClr val="0066B3"/>
                </a:solidFill>
              </a:rPr>
            </a:br>
            <a:br>
              <a:rPr lang="en-US" dirty="0"/>
            </a:br>
            <a:r>
              <a:rPr lang="en-US" b="1" dirty="0">
                <a:solidFill>
                  <a:srgbClr val="0066B3"/>
                </a:solidFill>
              </a:rPr>
              <a:t>Redefining Health Care </a:t>
            </a:r>
            <a:br>
              <a:rPr lang="en-US" b="1" dirty="0">
                <a:solidFill>
                  <a:srgbClr val="0066B3"/>
                </a:solidFill>
              </a:rPr>
            </a:br>
            <a:r>
              <a:rPr lang="en-US" dirty="0"/>
              <a:t>An in-depth proposal gaining broad traction to organize care around medical conditions, measure outcomes, and align reimbursement with value delivered.</a:t>
            </a:r>
          </a:p>
          <a:p>
            <a:endParaRPr lang="en-US" dirty="0"/>
          </a:p>
          <a:p>
            <a:endParaRPr lang="en-US" dirty="0"/>
          </a:p>
          <a:p>
            <a:endParaRPr lang="en-US" dirty="0"/>
          </a:p>
          <a:p>
            <a:r>
              <a:rPr lang="en-US" b="1" dirty="0">
                <a:solidFill>
                  <a:srgbClr val="0066B3"/>
                </a:solidFill>
              </a:rPr>
              <a:t>Our American political system is broken. </a:t>
            </a:r>
            <a:r>
              <a:rPr lang="en-US" dirty="0"/>
              <a:t>(How do we fix it?)</a:t>
            </a:r>
            <a:br>
              <a:rPr lang="en-US" dirty="0"/>
            </a:br>
            <a:br>
              <a:rPr lang="en-US" dirty="0"/>
            </a:br>
            <a:r>
              <a:rPr lang="en-US" b="1" dirty="0">
                <a:solidFill>
                  <a:srgbClr val="0066B3"/>
                </a:solidFill>
              </a:rPr>
              <a:t>The Politics Industry</a:t>
            </a:r>
            <a:br>
              <a:rPr lang="en-US" dirty="0"/>
            </a:br>
            <a:r>
              <a:rPr lang="en-US" dirty="0"/>
              <a:t>Applies the tools of business analysis to show how the political system functions just as every other competitive industry does, and how the duopoly has led to the devastating outcomes we see today. Using this competition lens, Gehl and Porter identify the most powerful lever for change—a strategy comprised of a clear set of choices in two key areas: how our elections work and how we make our laws.</a:t>
            </a:r>
          </a:p>
        </p:txBody>
      </p:sp>
      <p:sp>
        <p:nvSpPr>
          <p:cNvPr id="4" name="Slide Number Placeholder 3">
            <a:extLst>
              <a:ext uri="{FF2B5EF4-FFF2-40B4-BE49-F238E27FC236}">
                <a16:creationId xmlns:a16="http://schemas.microsoft.com/office/drawing/2014/main" id="{289B98AC-7D89-240A-9F76-22F67AB74F3D}"/>
              </a:ext>
            </a:extLst>
          </p:cNvPr>
          <p:cNvSpPr>
            <a:spLocks noGrp="1"/>
          </p:cNvSpPr>
          <p:nvPr>
            <p:ph type="sldNum" sz="quarter" idx="12"/>
          </p:nvPr>
        </p:nvSpPr>
        <p:spPr/>
        <p:txBody>
          <a:bodyPr/>
          <a:lstStyle/>
          <a:p>
            <a:fld id="{35A4DC7F-3C23-49AB-8047-0D540E5C6F83}" type="slidenum">
              <a:rPr lang="en-US" smtClean="0"/>
              <a:t>15</a:t>
            </a:fld>
            <a:endParaRPr lang="en-US"/>
          </a:p>
        </p:txBody>
      </p:sp>
      <p:pic>
        <p:nvPicPr>
          <p:cNvPr id="8" name="Picture 7">
            <a:extLst>
              <a:ext uri="{FF2B5EF4-FFF2-40B4-BE49-F238E27FC236}">
                <a16:creationId xmlns:a16="http://schemas.microsoft.com/office/drawing/2014/main" id="{6652517D-5C5F-3DBE-945D-B26BEE7C5F63}"/>
              </a:ext>
            </a:extLst>
          </p:cNvPr>
          <p:cNvPicPr>
            <a:picLocks noChangeAspect="1"/>
          </p:cNvPicPr>
          <p:nvPr/>
        </p:nvPicPr>
        <p:blipFill>
          <a:blip r:embed="rId2"/>
          <a:stretch>
            <a:fillRect/>
          </a:stretch>
        </p:blipFill>
        <p:spPr>
          <a:xfrm>
            <a:off x="8961120" y="744686"/>
            <a:ext cx="1618488" cy="2402443"/>
          </a:xfrm>
          <a:prstGeom prst="rect">
            <a:avLst/>
          </a:prstGeom>
        </p:spPr>
      </p:pic>
      <p:pic>
        <p:nvPicPr>
          <p:cNvPr id="9" name="Picture 8" descr="A book cover with text and colorful splatters&#10;&#10;AI-generated content may be incorrect.">
            <a:extLst>
              <a:ext uri="{FF2B5EF4-FFF2-40B4-BE49-F238E27FC236}">
                <a16:creationId xmlns:a16="http://schemas.microsoft.com/office/drawing/2014/main" id="{A9FD5E71-8957-1D8E-A4C3-569BF32AF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599" y="3796961"/>
            <a:ext cx="1741027" cy="2572946"/>
          </a:xfrm>
          <a:prstGeom prst="rect">
            <a:avLst/>
          </a:prstGeom>
        </p:spPr>
      </p:pic>
      <p:sp>
        <p:nvSpPr>
          <p:cNvPr id="10" name="TextBox 9">
            <a:extLst>
              <a:ext uri="{FF2B5EF4-FFF2-40B4-BE49-F238E27FC236}">
                <a16:creationId xmlns:a16="http://schemas.microsoft.com/office/drawing/2014/main" id="{2F9932DD-EC8C-AE8C-943D-A00BDEEDCD2F}"/>
              </a:ext>
            </a:extLst>
          </p:cNvPr>
          <p:cNvSpPr txBox="1"/>
          <p:nvPr/>
        </p:nvSpPr>
        <p:spPr>
          <a:xfrm>
            <a:off x="10663626" y="3796961"/>
            <a:ext cx="813043" cy="369332"/>
          </a:xfrm>
          <a:prstGeom prst="rect">
            <a:avLst/>
          </a:prstGeom>
          <a:noFill/>
        </p:spPr>
        <p:txBody>
          <a:bodyPr wrap="none" rtlCol="0">
            <a:spAutoFit/>
          </a:bodyPr>
          <a:lstStyle/>
          <a:p>
            <a:r>
              <a:rPr lang="en-US" dirty="0"/>
              <a:t>(2020)</a:t>
            </a:r>
          </a:p>
        </p:txBody>
      </p:sp>
      <p:sp>
        <p:nvSpPr>
          <p:cNvPr id="11" name="TextBox 10">
            <a:extLst>
              <a:ext uri="{FF2B5EF4-FFF2-40B4-BE49-F238E27FC236}">
                <a16:creationId xmlns:a16="http://schemas.microsoft.com/office/drawing/2014/main" id="{721842CF-083D-3FB9-8863-B24416A1CEDC}"/>
              </a:ext>
            </a:extLst>
          </p:cNvPr>
          <p:cNvSpPr txBox="1"/>
          <p:nvPr/>
        </p:nvSpPr>
        <p:spPr>
          <a:xfrm>
            <a:off x="10591800" y="744686"/>
            <a:ext cx="813043" cy="369332"/>
          </a:xfrm>
          <a:prstGeom prst="rect">
            <a:avLst/>
          </a:prstGeom>
          <a:noFill/>
        </p:spPr>
        <p:txBody>
          <a:bodyPr wrap="none" rtlCol="0">
            <a:spAutoFit/>
          </a:bodyPr>
          <a:lstStyle/>
          <a:p>
            <a:r>
              <a:rPr lang="en-US" dirty="0"/>
              <a:t>(2006)</a:t>
            </a:r>
          </a:p>
        </p:txBody>
      </p:sp>
    </p:spTree>
    <p:extLst>
      <p:ext uri="{BB962C8B-B14F-4D97-AF65-F5344CB8AC3E}">
        <p14:creationId xmlns:p14="http://schemas.microsoft.com/office/powerpoint/2010/main" val="357390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A6E7-7927-B7D2-522D-1D8917655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D8101-EEF6-B877-CFB5-34B718C6AD23}"/>
              </a:ext>
            </a:extLst>
          </p:cNvPr>
          <p:cNvSpPr>
            <a:spLocks noGrp="1"/>
          </p:cNvSpPr>
          <p:nvPr>
            <p:ph type="title"/>
          </p:nvPr>
        </p:nvSpPr>
        <p:spPr>
          <a:solidFill>
            <a:srgbClr val="DA2032"/>
          </a:solidFill>
        </p:spPr>
        <p:txBody>
          <a:bodyPr/>
          <a:lstStyle/>
          <a:p>
            <a:r>
              <a:rPr lang="en-US" dirty="0">
                <a:solidFill>
                  <a:schemeClr val="bg1"/>
                </a:solidFill>
              </a:rPr>
              <a:t>Legacy of Institutions</a:t>
            </a:r>
          </a:p>
        </p:txBody>
      </p:sp>
      <p:sp>
        <p:nvSpPr>
          <p:cNvPr id="3" name="Slide Number Placeholder 2">
            <a:extLst>
              <a:ext uri="{FF2B5EF4-FFF2-40B4-BE49-F238E27FC236}">
                <a16:creationId xmlns:a16="http://schemas.microsoft.com/office/drawing/2014/main" id="{5DE789AC-7661-54F6-D1C8-649A7E609240}"/>
              </a:ext>
            </a:extLst>
          </p:cNvPr>
          <p:cNvSpPr>
            <a:spLocks noGrp="1"/>
          </p:cNvSpPr>
          <p:nvPr>
            <p:ph type="sldNum" sz="quarter" idx="12"/>
          </p:nvPr>
        </p:nvSpPr>
        <p:spPr/>
        <p:txBody>
          <a:bodyPr/>
          <a:lstStyle/>
          <a:p>
            <a:fld id="{35A4DC7F-3C23-49AB-8047-0D540E5C6F83}" type="slidenum">
              <a:rPr lang="en-US" smtClean="0"/>
              <a:t>16</a:t>
            </a:fld>
            <a:endParaRPr lang="en-US"/>
          </a:p>
        </p:txBody>
      </p:sp>
    </p:spTree>
    <p:extLst>
      <p:ext uri="{BB962C8B-B14F-4D97-AF65-F5344CB8AC3E}">
        <p14:creationId xmlns:p14="http://schemas.microsoft.com/office/powerpoint/2010/main" val="350627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B238-C8FD-ECFC-4CC8-5C345D406C40}"/>
              </a:ext>
            </a:extLst>
          </p:cNvPr>
          <p:cNvSpPr>
            <a:spLocks noGrp="1"/>
          </p:cNvSpPr>
          <p:nvPr>
            <p:ph type="title"/>
          </p:nvPr>
        </p:nvSpPr>
        <p:spPr/>
        <p:txBody>
          <a:bodyPr/>
          <a:lstStyle/>
          <a:p>
            <a:r>
              <a:rPr lang="en-US" dirty="0"/>
              <a:t>Organizations founded, funded, and directed by Michael Porter</a:t>
            </a:r>
          </a:p>
        </p:txBody>
      </p:sp>
      <p:sp>
        <p:nvSpPr>
          <p:cNvPr id="3" name="Content Placeholder 2">
            <a:extLst>
              <a:ext uri="{FF2B5EF4-FFF2-40B4-BE49-F238E27FC236}">
                <a16:creationId xmlns:a16="http://schemas.microsoft.com/office/drawing/2014/main" id="{5DEB9BE8-B483-0240-D60B-490BE6EC0F27}"/>
              </a:ext>
            </a:extLst>
          </p:cNvPr>
          <p:cNvSpPr>
            <a:spLocks noGrp="1"/>
          </p:cNvSpPr>
          <p:nvPr>
            <p:ph idx="1"/>
          </p:nvPr>
        </p:nvSpPr>
        <p:spPr>
          <a:xfrm>
            <a:off x="3200400" y="2176272"/>
            <a:ext cx="8116062" cy="1197864"/>
          </a:xfrm>
        </p:spPr>
        <p:txBody>
          <a:bodyPr>
            <a:normAutofit/>
          </a:bodyPr>
          <a:lstStyle/>
          <a:p>
            <a:pPr marL="0" indent="0">
              <a:buNone/>
            </a:pPr>
            <a:r>
              <a:rPr lang="en-US" sz="1800" dirty="0"/>
              <a:t>At the Social Progress Imperative, our mission is clear: to translate data into solutions that advance social progress across the world. We're committed to providing evidence-based insights and tools… </a:t>
            </a:r>
          </a:p>
        </p:txBody>
      </p:sp>
      <p:pic>
        <p:nvPicPr>
          <p:cNvPr id="5" name="Graphic 4">
            <a:extLst>
              <a:ext uri="{FF2B5EF4-FFF2-40B4-BE49-F238E27FC236}">
                <a16:creationId xmlns:a16="http://schemas.microsoft.com/office/drawing/2014/main" id="{E84B034F-8CDE-0D91-D57E-045B0D2B0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369" y="818495"/>
            <a:ext cx="876300" cy="876300"/>
          </a:xfrm>
          <a:prstGeom prst="rect">
            <a:avLst/>
          </a:prstGeom>
        </p:spPr>
      </p:pic>
      <p:pic>
        <p:nvPicPr>
          <p:cNvPr id="7" name="Graphic 6">
            <a:extLst>
              <a:ext uri="{FF2B5EF4-FFF2-40B4-BE49-F238E27FC236}">
                <a16:creationId xmlns:a16="http://schemas.microsoft.com/office/drawing/2014/main" id="{F86F8419-B024-F9F1-B9CD-A27E01C794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1546" y="1032510"/>
            <a:ext cx="1181100" cy="495300"/>
          </a:xfrm>
          <a:prstGeom prst="rect">
            <a:avLst/>
          </a:prstGeom>
        </p:spPr>
      </p:pic>
      <p:pic>
        <p:nvPicPr>
          <p:cNvPr id="9" name="Picture 8" descr="Blue text on a white background&#10;&#10;AI-generated content may be incorrect.">
            <a:extLst>
              <a:ext uri="{FF2B5EF4-FFF2-40B4-BE49-F238E27FC236}">
                <a16:creationId xmlns:a16="http://schemas.microsoft.com/office/drawing/2014/main" id="{E434C810-CD3B-8A25-52B9-4B476A304F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3969" y="2285702"/>
            <a:ext cx="1498677" cy="609631"/>
          </a:xfrm>
          <a:prstGeom prst="rect">
            <a:avLst/>
          </a:prstGeom>
        </p:spPr>
      </p:pic>
      <p:sp>
        <p:nvSpPr>
          <p:cNvPr id="11" name="TextBox 10">
            <a:extLst>
              <a:ext uri="{FF2B5EF4-FFF2-40B4-BE49-F238E27FC236}">
                <a16:creationId xmlns:a16="http://schemas.microsoft.com/office/drawing/2014/main" id="{99C4C308-D1F3-A70D-E6A6-9F1B25394D2E}"/>
              </a:ext>
            </a:extLst>
          </p:cNvPr>
          <p:cNvSpPr txBox="1"/>
          <p:nvPr/>
        </p:nvSpPr>
        <p:spPr>
          <a:xfrm>
            <a:off x="3200400" y="818495"/>
            <a:ext cx="8116062" cy="1200329"/>
          </a:xfrm>
          <a:prstGeom prst="rect">
            <a:avLst/>
          </a:prstGeom>
          <a:noFill/>
        </p:spPr>
        <p:txBody>
          <a:bodyPr wrap="square">
            <a:spAutoFit/>
          </a:bodyPr>
          <a:lstStyle/>
          <a:p>
            <a:r>
              <a:rPr lang="en-US" dirty="0"/>
              <a:t>ICIC drives inclusive economic prosperity in under-resourced communities through innovative research and programs to create jobs, income, and wealth for local residents. Vision: To eliminate concentrated poverty and close the racial wealth gap in the United States.</a:t>
            </a:r>
          </a:p>
        </p:txBody>
      </p:sp>
      <p:pic>
        <p:nvPicPr>
          <p:cNvPr id="13" name="Picture 12" descr="A green and black logo&#10;&#10;AI-generated content may be incorrect.">
            <a:extLst>
              <a:ext uri="{FF2B5EF4-FFF2-40B4-BE49-F238E27FC236}">
                <a16:creationId xmlns:a16="http://schemas.microsoft.com/office/drawing/2014/main" id="{FB2E6D52-9902-762A-CD92-E5A9200862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394" y="3504528"/>
            <a:ext cx="2190750" cy="876300"/>
          </a:xfrm>
          <a:prstGeom prst="rect">
            <a:avLst/>
          </a:prstGeom>
        </p:spPr>
      </p:pic>
      <p:sp>
        <p:nvSpPr>
          <p:cNvPr id="15" name="TextBox 14">
            <a:extLst>
              <a:ext uri="{FF2B5EF4-FFF2-40B4-BE49-F238E27FC236}">
                <a16:creationId xmlns:a16="http://schemas.microsoft.com/office/drawing/2014/main" id="{A5509288-5726-F8EE-07AB-27916074735D}"/>
              </a:ext>
            </a:extLst>
          </p:cNvPr>
          <p:cNvSpPr txBox="1"/>
          <p:nvPr/>
        </p:nvSpPr>
        <p:spPr>
          <a:xfrm>
            <a:off x="3200400" y="3421856"/>
            <a:ext cx="8247888" cy="1200329"/>
          </a:xfrm>
          <a:prstGeom prst="rect">
            <a:avLst/>
          </a:prstGeom>
          <a:noFill/>
        </p:spPr>
        <p:txBody>
          <a:bodyPr wrap="square">
            <a:spAutoFit/>
          </a:bodyPr>
          <a:lstStyle/>
          <a:p>
            <a:r>
              <a:rPr lang="en-US" dirty="0"/>
              <a:t>Our mission: To unlock the potential of value-based healthcare by defining global Sets of Patient-Centered Outcome Measures that matter most to patients and driving adoption and reporting of these measures worldwide to create better value for all stakeholders.</a:t>
            </a:r>
          </a:p>
        </p:txBody>
      </p:sp>
      <p:sp>
        <p:nvSpPr>
          <p:cNvPr id="20" name="Slide Number Placeholder 19">
            <a:extLst>
              <a:ext uri="{FF2B5EF4-FFF2-40B4-BE49-F238E27FC236}">
                <a16:creationId xmlns:a16="http://schemas.microsoft.com/office/drawing/2014/main" id="{F092238A-5AA6-F6FA-60A3-D7EED988EDCB}"/>
              </a:ext>
            </a:extLst>
          </p:cNvPr>
          <p:cNvSpPr>
            <a:spLocks noGrp="1"/>
          </p:cNvSpPr>
          <p:nvPr>
            <p:ph type="sldNum" sz="quarter" idx="12"/>
          </p:nvPr>
        </p:nvSpPr>
        <p:spPr/>
        <p:txBody>
          <a:bodyPr/>
          <a:lstStyle/>
          <a:p>
            <a:fld id="{35A4DC7F-3C23-49AB-8047-0D540E5C6F83}" type="slidenum">
              <a:rPr lang="en-US" smtClean="0"/>
              <a:t>17</a:t>
            </a:fld>
            <a:endParaRPr lang="en-US"/>
          </a:p>
        </p:txBody>
      </p:sp>
      <p:pic>
        <p:nvPicPr>
          <p:cNvPr id="21" name="Content Placeholder 6" descr="Blue text on a black background&#10;&#10;AI-generated content may be incorrect.">
            <a:extLst>
              <a:ext uri="{FF2B5EF4-FFF2-40B4-BE49-F238E27FC236}">
                <a16:creationId xmlns:a16="http://schemas.microsoft.com/office/drawing/2014/main" id="{6EF52864-787F-4A6E-DEE5-1A4CB024DD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65" y="5202279"/>
            <a:ext cx="3028950" cy="752475"/>
          </a:xfrm>
          <a:prstGeom prst="rect">
            <a:avLst/>
          </a:prstGeom>
        </p:spPr>
      </p:pic>
      <p:sp>
        <p:nvSpPr>
          <p:cNvPr id="22" name="TextBox 21">
            <a:extLst>
              <a:ext uri="{FF2B5EF4-FFF2-40B4-BE49-F238E27FC236}">
                <a16:creationId xmlns:a16="http://schemas.microsoft.com/office/drawing/2014/main" id="{DB1DEB03-B64F-8365-2C4C-0FF6654A5B7B}"/>
              </a:ext>
            </a:extLst>
          </p:cNvPr>
          <p:cNvSpPr txBox="1"/>
          <p:nvPr/>
        </p:nvSpPr>
        <p:spPr>
          <a:xfrm>
            <a:off x="3200400" y="4914176"/>
            <a:ext cx="8116062" cy="1200329"/>
          </a:xfrm>
          <a:prstGeom prst="rect">
            <a:avLst/>
          </a:prstGeom>
          <a:noFill/>
        </p:spPr>
        <p:txBody>
          <a:bodyPr wrap="square">
            <a:spAutoFit/>
          </a:bodyPr>
          <a:lstStyle/>
          <a:p>
            <a:r>
              <a:rPr lang="en-US" dirty="0"/>
              <a:t>FSG is a global nonprofit consulting firm that partners with foundations and corporations to create equitable systems change. Through customized consulting services, innovative thought leadership, and learning communities, we’re working to create a world where everyone can live up to their full potential.</a:t>
            </a:r>
          </a:p>
        </p:txBody>
      </p:sp>
    </p:spTree>
    <p:extLst>
      <p:ext uri="{BB962C8B-B14F-4D97-AF65-F5344CB8AC3E}">
        <p14:creationId xmlns:p14="http://schemas.microsoft.com/office/powerpoint/2010/main" val="127447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7713F-6C04-4BFC-42A4-3C4A458AD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1D0A2-5FC0-9C7C-A7F1-8570BB1246E8}"/>
              </a:ext>
            </a:extLst>
          </p:cNvPr>
          <p:cNvSpPr>
            <a:spLocks noGrp="1"/>
          </p:cNvSpPr>
          <p:nvPr>
            <p:ph type="title"/>
          </p:nvPr>
        </p:nvSpPr>
        <p:spPr/>
        <p:txBody>
          <a:bodyPr/>
          <a:lstStyle/>
          <a:p>
            <a:r>
              <a:rPr lang="en-US" dirty="0"/>
              <a:t>Organizations founded, funded, and directed by Michael Porter</a:t>
            </a:r>
          </a:p>
        </p:txBody>
      </p:sp>
      <p:pic>
        <p:nvPicPr>
          <p:cNvPr id="17" name="Picture 16" descr="A close-up of a logo&#10;&#10;AI-generated content may be incorrect.">
            <a:extLst>
              <a:ext uri="{FF2B5EF4-FFF2-40B4-BE49-F238E27FC236}">
                <a16:creationId xmlns:a16="http://schemas.microsoft.com/office/drawing/2014/main" id="{FA3C1C67-2078-9DB0-5BAE-D740AE1976E3}"/>
              </a:ext>
            </a:extLst>
          </p:cNvPr>
          <p:cNvPicPr>
            <a:picLocks noChangeAspect="1"/>
          </p:cNvPicPr>
          <p:nvPr/>
        </p:nvPicPr>
        <p:blipFill>
          <a:blip r:embed="rId3">
            <a:extLst>
              <a:ext uri="{28A0092B-C50C-407E-A947-70E740481C1C}">
                <a14:useLocalDpi xmlns:a14="http://schemas.microsoft.com/office/drawing/2010/main" val="0"/>
              </a:ext>
            </a:extLst>
          </a:blip>
          <a:srcRect t="18783" r="78100" b="12769"/>
          <a:stretch>
            <a:fillRect/>
          </a:stretch>
        </p:blipFill>
        <p:spPr>
          <a:xfrm>
            <a:off x="932688" y="828959"/>
            <a:ext cx="1657350" cy="1356530"/>
          </a:xfrm>
          <a:prstGeom prst="rect">
            <a:avLst/>
          </a:prstGeom>
        </p:spPr>
      </p:pic>
      <p:sp>
        <p:nvSpPr>
          <p:cNvPr id="19" name="TextBox 18">
            <a:extLst>
              <a:ext uri="{FF2B5EF4-FFF2-40B4-BE49-F238E27FC236}">
                <a16:creationId xmlns:a16="http://schemas.microsoft.com/office/drawing/2014/main" id="{1807E95C-E925-4161-32F0-24794DB5AAFF}"/>
              </a:ext>
            </a:extLst>
          </p:cNvPr>
          <p:cNvSpPr txBox="1"/>
          <p:nvPr/>
        </p:nvSpPr>
        <p:spPr>
          <a:xfrm>
            <a:off x="3200400" y="828959"/>
            <a:ext cx="8991600" cy="1477328"/>
          </a:xfrm>
          <a:prstGeom prst="rect">
            <a:avLst/>
          </a:prstGeom>
          <a:noFill/>
        </p:spPr>
        <p:txBody>
          <a:bodyPr wrap="square">
            <a:spAutoFit/>
          </a:bodyPr>
          <a:lstStyle/>
          <a:p>
            <a:r>
              <a:rPr lang="en-US" dirty="0"/>
              <a:t>The Microeconomics of Competitiveness (MOC) Network is a global collaborative network of universities, business schools, research institutes, competitiveness centers, and strategic partners. We are a community of scholars, and leaders in strategic development projects, focusing on addressing today’s global, regional, national, and local challenges through improving competitiveness.  </a:t>
            </a:r>
            <a:r>
              <a:rPr lang="en-US" dirty="0">
                <a:hlinkClick r:id="rId4"/>
              </a:rPr>
              <a:t>www.mocnetwork.org</a:t>
            </a:r>
            <a:r>
              <a:rPr lang="en-US" dirty="0"/>
              <a:t> </a:t>
            </a:r>
          </a:p>
        </p:txBody>
      </p:sp>
      <p:pic>
        <p:nvPicPr>
          <p:cNvPr id="4" name="Graphic 3">
            <a:extLst>
              <a:ext uri="{FF2B5EF4-FFF2-40B4-BE49-F238E27FC236}">
                <a16:creationId xmlns:a16="http://schemas.microsoft.com/office/drawing/2014/main" id="{0882B06C-E9D9-D283-2569-55E134E13C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894" y="2799276"/>
            <a:ext cx="2760898" cy="706031"/>
          </a:xfrm>
          <a:prstGeom prst="rect">
            <a:avLst/>
          </a:prstGeom>
        </p:spPr>
      </p:pic>
      <p:sp>
        <p:nvSpPr>
          <p:cNvPr id="12" name="TextBox 11">
            <a:extLst>
              <a:ext uri="{FF2B5EF4-FFF2-40B4-BE49-F238E27FC236}">
                <a16:creationId xmlns:a16="http://schemas.microsoft.com/office/drawing/2014/main" id="{C5FE6492-65EE-BD08-9B94-02DC15AADCB7}"/>
              </a:ext>
            </a:extLst>
          </p:cNvPr>
          <p:cNvSpPr txBox="1"/>
          <p:nvPr/>
        </p:nvSpPr>
        <p:spPr>
          <a:xfrm>
            <a:off x="3200400" y="2638638"/>
            <a:ext cx="9089136" cy="1200329"/>
          </a:xfrm>
          <a:prstGeom prst="rect">
            <a:avLst/>
          </a:prstGeom>
          <a:noFill/>
        </p:spPr>
        <p:txBody>
          <a:bodyPr wrap="square">
            <a:spAutoFit/>
          </a:bodyPr>
          <a:lstStyle/>
          <a:p>
            <a:r>
              <a:rPr lang="en-US" dirty="0"/>
              <a:t>A consultancy specializing in developing and implementing strategies that create shared prosperity, ensuring that every solution we provide not only generates economic value for our clients, but also improves the business environment, and addresses the environmental and societal challenges encountered in the communities in which they serve.</a:t>
            </a:r>
          </a:p>
        </p:txBody>
      </p:sp>
      <p:pic>
        <p:nvPicPr>
          <p:cNvPr id="14" name="Picture 13">
            <a:extLst>
              <a:ext uri="{FF2B5EF4-FFF2-40B4-BE49-F238E27FC236}">
                <a16:creationId xmlns:a16="http://schemas.microsoft.com/office/drawing/2014/main" id="{259942C4-0819-F9A3-0921-144986CAAE60}"/>
              </a:ext>
            </a:extLst>
          </p:cNvPr>
          <p:cNvPicPr>
            <a:picLocks noChangeAspect="1"/>
          </p:cNvPicPr>
          <p:nvPr/>
        </p:nvPicPr>
        <p:blipFill>
          <a:blip r:embed="rId7"/>
          <a:stretch>
            <a:fillRect/>
          </a:stretch>
        </p:blipFill>
        <p:spPr>
          <a:xfrm>
            <a:off x="146894" y="4345168"/>
            <a:ext cx="2768183" cy="807387"/>
          </a:xfrm>
          <a:prstGeom prst="rect">
            <a:avLst/>
          </a:prstGeom>
        </p:spPr>
      </p:pic>
      <p:sp>
        <p:nvSpPr>
          <p:cNvPr id="18" name="TextBox 17">
            <a:extLst>
              <a:ext uri="{FF2B5EF4-FFF2-40B4-BE49-F238E27FC236}">
                <a16:creationId xmlns:a16="http://schemas.microsoft.com/office/drawing/2014/main" id="{68B7291C-E543-D581-AB07-709B31771ABA}"/>
              </a:ext>
            </a:extLst>
          </p:cNvPr>
          <p:cNvSpPr txBox="1"/>
          <p:nvPr/>
        </p:nvSpPr>
        <p:spPr>
          <a:xfrm>
            <a:off x="3200400" y="4345168"/>
            <a:ext cx="8991600" cy="2308324"/>
          </a:xfrm>
          <a:prstGeom prst="rect">
            <a:avLst/>
          </a:prstGeom>
          <a:noFill/>
        </p:spPr>
        <p:txBody>
          <a:bodyPr wrap="square">
            <a:spAutoFit/>
          </a:bodyPr>
          <a:lstStyle/>
          <a:p>
            <a:r>
              <a:rPr lang="en-US" dirty="0"/>
              <a:t>RELAUNCHING LATER THIS SUMMER: The U.S. Cluster Mapping Project aims to strengthen U.S. competitiveness by helping clusters and regions understand and improve their economic composition and performance. While much national economic debate has focused on macroeconomic challenges, most of the critical drivers of U.S. competitiveness are regional, and clusters are a central part of this framework. To fuel this region-based effort, the U.S. Cluster Mapping website offers statistical and visual data that assess business environment characteristics and showcases current reports and studies that highlight effective economic development strategies. </a:t>
            </a:r>
          </a:p>
        </p:txBody>
      </p:sp>
      <p:sp>
        <p:nvSpPr>
          <p:cNvPr id="20" name="Slide Number Placeholder 19">
            <a:extLst>
              <a:ext uri="{FF2B5EF4-FFF2-40B4-BE49-F238E27FC236}">
                <a16:creationId xmlns:a16="http://schemas.microsoft.com/office/drawing/2014/main" id="{D9E15516-7BA7-1012-2FED-D70A7DF416B1}"/>
              </a:ext>
            </a:extLst>
          </p:cNvPr>
          <p:cNvSpPr>
            <a:spLocks noGrp="1"/>
          </p:cNvSpPr>
          <p:nvPr>
            <p:ph type="sldNum" sz="quarter" idx="12"/>
          </p:nvPr>
        </p:nvSpPr>
        <p:spPr/>
        <p:txBody>
          <a:bodyPr/>
          <a:lstStyle/>
          <a:p>
            <a:fld id="{35A4DC7F-3C23-49AB-8047-0D540E5C6F83}" type="slidenum">
              <a:rPr lang="en-US" smtClean="0"/>
              <a:t>18</a:t>
            </a:fld>
            <a:endParaRPr lang="en-US"/>
          </a:p>
        </p:txBody>
      </p:sp>
    </p:spTree>
    <p:extLst>
      <p:ext uri="{BB962C8B-B14F-4D97-AF65-F5344CB8AC3E}">
        <p14:creationId xmlns:p14="http://schemas.microsoft.com/office/powerpoint/2010/main" val="402473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631A-0189-7AF8-678D-B3659AD0A4E1}"/>
              </a:ext>
            </a:extLst>
          </p:cNvPr>
          <p:cNvSpPr>
            <a:spLocks noGrp="1"/>
          </p:cNvSpPr>
          <p:nvPr>
            <p:ph type="title"/>
          </p:nvPr>
        </p:nvSpPr>
        <p:spPr/>
        <p:txBody>
          <a:bodyPr/>
          <a:lstStyle/>
          <a:p>
            <a:r>
              <a:rPr lang="en-US" dirty="0"/>
              <a:t>One missing…</a:t>
            </a:r>
          </a:p>
        </p:txBody>
      </p:sp>
      <p:sp>
        <p:nvSpPr>
          <p:cNvPr id="3" name="Content Placeholder 2">
            <a:extLst>
              <a:ext uri="{FF2B5EF4-FFF2-40B4-BE49-F238E27FC236}">
                <a16:creationId xmlns:a16="http://schemas.microsoft.com/office/drawing/2014/main" id="{55B8AEDB-8F03-95F6-8187-A2336B7C8FC8}"/>
              </a:ext>
            </a:extLst>
          </p:cNvPr>
          <p:cNvSpPr>
            <a:spLocks noGrp="1"/>
          </p:cNvSpPr>
          <p:nvPr>
            <p:ph idx="1"/>
          </p:nvPr>
        </p:nvSpPr>
        <p:spPr/>
        <p:txBody>
          <a:bodyPr>
            <a:normAutofit/>
          </a:bodyPr>
          <a:lstStyle/>
          <a:p>
            <a:endParaRPr lang="en-US" sz="2400" dirty="0"/>
          </a:p>
          <a:p>
            <a:endParaRPr lang="en-US" sz="2400" dirty="0"/>
          </a:p>
          <a:p>
            <a:pPr marL="457200" lvl="1" indent="0">
              <a:buNone/>
            </a:pPr>
            <a:r>
              <a:rPr lang="en-US" sz="2200" b="1" u="sng" dirty="0">
                <a:solidFill>
                  <a:srgbClr val="DA2032"/>
                </a:solidFill>
              </a:rPr>
              <a:t>A Porter Institute</a:t>
            </a:r>
            <a:br>
              <a:rPr lang="en-US" sz="2200" u="sng" dirty="0"/>
            </a:br>
            <a:r>
              <a:rPr lang="en-US" sz="2200" dirty="0"/>
              <a:t>Christian Ketels (leader and board member at TCI and MOC) is working with Michael Porter’s family and other sponsors to establish an independent “Porter Institute” to carry on the central organizing role to Michael Porter’s legacy that was once served by the Institute for Strategy &amp; Competitiveness at Harvard.</a:t>
            </a:r>
          </a:p>
          <a:p>
            <a:pPr marL="457200" lvl="1" indent="0">
              <a:buNone/>
            </a:pPr>
            <a:endParaRPr lang="en-US" sz="2200" dirty="0"/>
          </a:p>
        </p:txBody>
      </p:sp>
      <p:sp>
        <p:nvSpPr>
          <p:cNvPr id="4" name="Slide Number Placeholder 3">
            <a:extLst>
              <a:ext uri="{FF2B5EF4-FFF2-40B4-BE49-F238E27FC236}">
                <a16:creationId xmlns:a16="http://schemas.microsoft.com/office/drawing/2014/main" id="{8D2DB2F0-3983-FB71-FE28-595A992C2F15}"/>
              </a:ext>
            </a:extLst>
          </p:cNvPr>
          <p:cNvSpPr>
            <a:spLocks noGrp="1"/>
          </p:cNvSpPr>
          <p:nvPr>
            <p:ph type="sldNum" sz="quarter" idx="12"/>
          </p:nvPr>
        </p:nvSpPr>
        <p:spPr/>
        <p:txBody>
          <a:bodyPr/>
          <a:lstStyle/>
          <a:p>
            <a:fld id="{35A4DC7F-3C23-49AB-8047-0D540E5C6F83}" type="slidenum">
              <a:rPr lang="en-US" smtClean="0"/>
              <a:t>19</a:t>
            </a:fld>
            <a:endParaRPr lang="en-US"/>
          </a:p>
        </p:txBody>
      </p:sp>
    </p:spTree>
    <p:extLst>
      <p:ext uri="{BB962C8B-B14F-4D97-AF65-F5344CB8AC3E}">
        <p14:creationId xmlns:p14="http://schemas.microsoft.com/office/powerpoint/2010/main" val="323702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3587-E7BF-1F0E-BBA5-F0C7CB9B9811}"/>
              </a:ext>
            </a:extLst>
          </p:cNvPr>
          <p:cNvSpPr>
            <a:spLocks noGrp="1"/>
          </p:cNvSpPr>
          <p:nvPr>
            <p:ph type="title"/>
          </p:nvPr>
        </p:nvSpPr>
        <p:spPr/>
        <p:txBody>
          <a:bodyPr>
            <a:normAutofit/>
          </a:bodyPr>
          <a:lstStyle/>
          <a:p>
            <a:r>
              <a:rPr lang="en-US" dirty="0"/>
              <a:t>About Richard Bryden, at the intersection of research and practice</a:t>
            </a:r>
          </a:p>
        </p:txBody>
      </p:sp>
      <p:sp>
        <p:nvSpPr>
          <p:cNvPr id="3" name="Content Placeholder 2">
            <a:extLst>
              <a:ext uri="{FF2B5EF4-FFF2-40B4-BE49-F238E27FC236}">
                <a16:creationId xmlns:a16="http://schemas.microsoft.com/office/drawing/2014/main" id="{620C2536-C660-13F4-F12F-6B1C94029784}"/>
              </a:ext>
            </a:extLst>
          </p:cNvPr>
          <p:cNvSpPr>
            <a:spLocks noGrp="1"/>
          </p:cNvSpPr>
          <p:nvPr>
            <p:ph idx="1"/>
          </p:nvPr>
        </p:nvSpPr>
        <p:spPr>
          <a:xfrm>
            <a:off x="0" y="879896"/>
            <a:ext cx="12192000" cy="5978104"/>
          </a:xfrm>
        </p:spPr>
        <p:txBody>
          <a:bodyPr>
            <a:normAutofit/>
          </a:bodyPr>
          <a:lstStyle/>
          <a:p>
            <a:r>
              <a:rPr lang="en-US" sz="2000" dirty="0"/>
              <a:t>Recently retired from Harvard University where he worked with Michael Porter for 21 years, but…</a:t>
            </a:r>
          </a:p>
          <a:p>
            <a:endParaRPr lang="en-US" sz="2000" dirty="0"/>
          </a:p>
          <a:p>
            <a:r>
              <a:rPr lang="en-US" sz="2000" dirty="0"/>
              <a:t>Continuing work in the same fields through:</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br>
              <a:rPr lang="en-US" sz="2000" dirty="0"/>
            </a:br>
            <a:br>
              <a:rPr lang="en-US" sz="2000" dirty="0"/>
            </a:br>
            <a:endParaRPr lang="en-US" sz="2000" dirty="0"/>
          </a:p>
          <a:p>
            <a:r>
              <a:rPr lang="en-US" sz="2000" dirty="0"/>
              <a:t>Currently teaching in the business program at </a:t>
            </a:r>
            <a:r>
              <a:rPr lang="en-US" sz="2000"/>
              <a:t>Showa University </a:t>
            </a:r>
            <a:r>
              <a:rPr lang="en-US" sz="2000" dirty="0"/>
              <a:t>Boston Institute</a:t>
            </a:r>
          </a:p>
          <a:p>
            <a:pPr marL="0" indent="0">
              <a:buNone/>
            </a:pPr>
            <a:endParaRPr lang="en-US" sz="2000" dirty="0"/>
          </a:p>
        </p:txBody>
      </p:sp>
      <p:pic>
        <p:nvPicPr>
          <p:cNvPr id="5" name="Graphic 4">
            <a:extLst>
              <a:ext uri="{FF2B5EF4-FFF2-40B4-BE49-F238E27FC236}">
                <a16:creationId xmlns:a16="http://schemas.microsoft.com/office/drawing/2014/main" id="{50CAD844-E8E4-60A2-A4E5-AA075A0DE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6515" y="3962004"/>
            <a:ext cx="3864445" cy="988236"/>
          </a:xfrm>
          <a:prstGeom prst="rect">
            <a:avLst/>
          </a:prstGeom>
        </p:spPr>
      </p:pic>
      <p:pic>
        <p:nvPicPr>
          <p:cNvPr id="7" name="Picture 6" descr="A white background with black text&#10;&#10;AI-generated content may be incorrect.">
            <a:extLst>
              <a:ext uri="{FF2B5EF4-FFF2-40B4-BE49-F238E27FC236}">
                <a16:creationId xmlns:a16="http://schemas.microsoft.com/office/drawing/2014/main" id="{703627C4-F3C4-A09B-D9FC-535427AAA30F}"/>
              </a:ext>
            </a:extLst>
          </p:cNvPr>
          <p:cNvPicPr>
            <a:picLocks noChangeAspect="1"/>
          </p:cNvPicPr>
          <p:nvPr/>
        </p:nvPicPr>
        <p:blipFill>
          <a:blip r:embed="rId4">
            <a:extLst>
              <a:ext uri="{28A0092B-C50C-407E-A947-70E740481C1C}">
                <a14:useLocalDpi xmlns:a14="http://schemas.microsoft.com/office/drawing/2010/main" val="0"/>
              </a:ext>
            </a:extLst>
          </a:blip>
          <a:srcRect l="19341" t="32718" r="14603" b="34446"/>
          <a:stretch>
            <a:fillRect/>
          </a:stretch>
        </p:blipFill>
        <p:spPr>
          <a:xfrm>
            <a:off x="1792223" y="2146630"/>
            <a:ext cx="3145536" cy="1563624"/>
          </a:xfrm>
          <a:prstGeom prst="rect">
            <a:avLst/>
          </a:prstGeom>
        </p:spPr>
      </p:pic>
      <p:pic>
        <p:nvPicPr>
          <p:cNvPr id="8" name="Picture 7">
            <a:extLst>
              <a:ext uri="{FF2B5EF4-FFF2-40B4-BE49-F238E27FC236}">
                <a16:creationId xmlns:a16="http://schemas.microsoft.com/office/drawing/2014/main" id="{42CD5213-E942-C2E5-5AB6-D0E4D9150952}"/>
              </a:ext>
            </a:extLst>
          </p:cNvPr>
          <p:cNvPicPr>
            <a:picLocks noChangeAspect="1"/>
          </p:cNvPicPr>
          <p:nvPr/>
        </p:nvPicPr>
        <p:blipFill>
          <a:blip r:embed="rId5"/>
          <a:stretch>
            <a:fillRect/>
          </a:stretch>
        </p:blipFill>
        <p:spPr>
          <a:xfrm>
            <a:off x="6370304" y="2482977"/>
            <a:ext cx="3243507" cy="946023"/>
          </a:xfrm>
          <a:prstGeom prst="rect">
            <a:avLst/>
          </a:prstGeom>
        </p:spPr>
      </p:pic>
      <p:pic>
        <p:nvPicPr>
          <p:cNvPr id="9" name="Picture 8">
            <a:extLst>
              <a:ext uri="{FF2B5EF4-FFF2-40B4-BE49-F238E27FC236}">
                <a16:creationId xmlns:a16="http://schemas.microsoft.com/office/drawing/2014/main" id="{FCC901DD-7F1E-39B3-A9B7-01F72D139EC4}"/>
              </a:ext>
            </a:extLst>
          </p:cNvPr>
          <p:cNvPicPr>
            <a:picLocks noChangeAspect="1"/>
          </p:cNvPicPr>
          <p:nvPr/>
        </p:nvPicPr>
        <p:blipFill>
          <a:blip r:embed="rId6"/>
          <a:stretch>
            <a:fillRect/>
          </a:stretch>
        </p:blipFill>
        <p:spPr>
          <a:xfrm>
            <a:off x="9714738" y="5571588"/>
            <a:ext cx="855822" cy="813031"/>
          </a:xfrm>
          <a:prstGeom prst="rect">
            <a:avLst/>
          </a:prstGeom>
        </p:spPr>
      </p:pic>
      <p:sp>
        <p:nvSpPr>
          <p:cNvPr id="10" name="Slide Number Placeholder 9">
            <a:extLst>
              <a:ext uri="{FF2B5EF4-FFF2-40B4-BE49-F238E27FC236}">
                <a16:creationId xmlns:a16="http://schemas.microsoft.com/office/drawing/2014/main" id="{A5222E8F-CE1B-A5EC-2310-18E967F6F6FB}"/>
              </a:ext>
            </a:extLst>
          </p:cNvPr>
          <p:cNvSpPr>
            <a:spLocks noGrp="1"/>
          </p:cNvSpPr>
          <p:nvPr>
            <p:ph type="sldNum" sz="quarter" idx="12"/>
          </p:nvPr>
        </p:nvSpPr>
        <p:spPr/>
        <p:txBody>
          <a:bodyPr/>
          <a:lstStyle/>
          <a:p>
            <a:fld id="{35A4DC7F-3C23-49AB-8047-0D540E5C6F83}" type="slidenum">
              <a:rPr lang="en-US" smtClean="0"/>
              <a:t>2</a:t>
            </a:fld>
            <a:endParaRPr lang="en-US"/>
          </a:p>
        </p:txBody>
      </p:sp>
    </p:spTree>
    <p:extLst>
      <p:ext uri="{BB962C8B-B14F-4D97-AF65-F5344CB8AC3E}">
        <p14:creationId xmlns:p14="http://schemas.microsoft.com/office/powerpoint/2010/main" val="246903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AF56-D4EF-8B8F-12F5-82B649752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01B6F-5F82-DA64-67A6-1D6F7F3CE53E}"/>
              </a:ext>
            </a:extLst>
          </p:cNvPr>
          <p:cNvSpPr>
            <a:spLocks noGrp="1"/>
          </p:cNvSpPr>
          <p:nvPr>
            <p:ph type="title"/>
          </p:nvPr>
        </p:nvSpPr>
        <p:spPr>
          <a:solidFill>
            <a:srgbClr val="0066B3"/>
          </a:solidFill>
        </p:spPr>
        <p:txBody>
          <a:bodyPr>
            <a:normAutofit/>
          </a:bodyPr>
          <a:lstStyle/>
          <a:p>
            <a:r>
              <a:rPr lang="en-US" sz="5400" dirty="0">
                <a:solidFill>
                  <a:schemeClr val="bg1"/>
                </a:solidFill>
              </a:rPr>
              <a:t>(3) Always Challenge Yourself</a:t>
            </a:r>
          </a:p>
        </p:txBody>
      </p:sp>
      <p:sp>
        <p:nvSpPr>
          <p:cNvPr id="3" name="Slide Number Placeholder 2">
            <a:extLst>
              <a:ext uri="{FF2B5EF4-FFF2-40B4-BE49-F238E27FC236}">
                <a16:creationId xmlns:a16="http://schemas.microsoft.com/office/drawing/2014/main" id="{1EBDE1F6-FD10-04F6-89BB-8425B4BAB61E}"/>
              </a:ext>
            </a:extLst>
          </p:cNvPr>
          <p:cNvSpPr>
            <a:spLocks noGrp="1"/>
          </p:cNvSpPr>
          <p:nvPr>
            <p:ph type="sldNum" sz="quarter" idx="12"/>
          </p:nvPr>
        </p:nvSpPr>
        <p:spPr/>
        <p:txBody>
          <a:bodyPr/>
          <a:lstStyle/>
          <a:p>
            <a:fld id="{35A4DC7F-3C23-49AB-8047-0D540E5C6F83}" type="slidenum">
              <a:rPr lang="en-US" smtClean="0"/>
              <a:t>20</a:t>
            </a:fld>
            <a:endParaRPr lang="en-US"/>
          </a:p>
        </p:txBody>
      </p:sp>
    </p:spTree>
    <p:extLst>
      <p:ext uri="{BB962C8B-B14F-4D97-AF65-F5344CB8AC3E}">
        <p14:creationId xmlns:p14="http://schemas.microsoft.com/office/powerpoint/2010/main" val="144755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DD76-371F-5DDE-4283-4E8E25028903}"/>
              </a:ext>
            </a:extLst>
          </p:cNvPr>
          <p:cNvSpPr>
            <a:spLocks noGrp="1"/>
          </p:cNvSpPr>
          <p:nvPr>
            <p:ph type="title"/>
          </p:nvPr>
        </p:nvSpPr>
        <p:spPr/>
        <p:txBody>
          <a:bodyPr/>
          <a:lstStyle/>
          <a:p>
            <a:r>
              <a:rPr lang="en-US" dirty="0"/>
              <a:t>The Challenges Ahead</a:t>
            </a:r>
          </a:p>
        </p:txBody>
      </p:sp>
      <p:sp>
        <p:nvSpPr>
          <p:cNvPr id="3" name="Content Placeholder 2">
            <a:extLst>
              <a:ext uri="{FF2B5EF4-FFF2-40B4-BE49-F238E27FC236}">
                <a16:creationId xmlns:a16="http://schemas.microsoft.com/office/drawing/2014/main" id="{47CE9E10-9AF8-BA85-4C2C-2A7E70EE90B4}"/>
              </a:ext>
            </a:extLst>
          </p:cNvPr>
          <p:cNvSpPr>
            <a:spLocks noGrp="1"/>
          </p:cNvSpPr>
          <p:nvPr>
            <p:ph idx="1"/>
          </p:nvPr>
        </p:nvSpPr>
        <p:spPr/>
        <p:txBody>
          <a:bodyPr/>
          <a:lstStyle/>
          <a:p>
            <a:r>
              <a:rPr lang="en-US" dirty="0"/>
              <a:t>It should be clear that Michael Porter continuously pushed himself to take on the next, bigger challenge. He was relentless with himself.</a:t>
            </a:r>
          </a:p>
          <a:p>
            <a:endParaRPr lang="en-US" dirty="0"/>
          </a:p>
          <a:p>
            <a:r>
              <a:rPr lang="en-US" dirty="0"/>
              <a:t>He challenged his students, his staff, CEOs and other leaders, and his own institutions to relentlessly think deeper, think bigger, do more.</a:t>
            </a:r>
          </a:p>
          <a:p>
            <a:endParaRPr lang="en-US" dirty="0"/>
          </a:p>
          <a:p>
            <a:r>
              <a:rPr lang="en-US" dirty="0"/>
              <a:t>In 2008 when Michael Porter visited Mongolia,</a:t>
            </a:r>
          </a:p>
          <a:p>
            <a:pPr lvl="1">
              <a:buFont typeface="Courier New" panose="02070309020205020404" pitchFamily="49" charset="0"/>
              <a:buChar char="o"/>
            </a:pPr>
            <a:r>
              <a:rPr lang="en-US" dirty="0"/>
              <a:t>he recognized progress to a market economy and to WTO membership, but</a:t>
            </a:r>
          </a:p>
          <a:p>
            <a:pPr lvl="1">
              <a:buFont typeface="Courier New" panose="02070309020205020404" pitchFamily="49" charset="0"/>
              <a:buChar char="o"/>
            </a:pPr>
            <a:r>
              <a:rPr lang="en-US" dirty="0"/>
              <a:t>he also challenged Mongolia to continue to develop a competitiveness-driven economy, develop the sophistication of the business sector, and expand the range and value of exports.</a:t>
            </a:r>
          </a:p>
          <a:p>
            <a:pPr lvl="1">
              <a:buFont typeface="Courier New" panose="02070309020205020404" pitchFamily="49" charset="0"/>
              <a:buChar char="o"/>
            </a:pPr>
            <a:r>
              <a:rPr lang="en-US" dirty="0"/>
              <a:t>Recent success indicates that Mongolia has successfully pursued that challenge, more tomorrow!</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6CA0022-C7BC-F5E6-FDEE-D211657EDB82}"/>
              </a:ext>
            </a:extLst>
          </p:cNvPr>
          <p:cNvSpPr>
            <a:spLocks noGrp="1"/>
          </p:cNvSpPr>
          <p:nvPr>
            <p:ph type="sldNum" sz="quarter" idx="12"/>
          </p:nvPr>
        </p:nvSpPr>
        <p:spPr/>
        <p:txBody>
          <a:bodyPr/>
          <a:lstStyle/>
          <a:p>
            <a:fld id="{35A4DC7F-3C23-49AB-8047-0D540E5C6F83}" type="slidenum">
              <a:rPr lang="en-US" smtClean="0"/>
              <a:t>21</a:t>
            </a:fld>
            <a:endParaRPr lang="en-US"/>
          </a:p>
        </p:txBody>
      </p:sp>
    </p:spTree>
    <p:extLst>
      <p:ext uri="{BB962C8B-B14F-4D97-AF65-F5344CB8AC3E}">
        <p14:creationId xmlns:p14="http://schemas.microsoft.com/office/powerpoint/2010/main" val="84617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217F-3671-059F-4270-12E8F9A79B22}"/>
              </a:ext>
            </a:extLst>
          </p:cNvPr>
          <p:cNvSpPr>
            <a:spLocks noGrp="1"/>
          </p:cNvSpPr>
          <p:nvPr>
            <p:ph type="title"/>
          </p:nvPr>
        </p:nvSpPr>
        <p:spPr>
          <a:xfrm>
            <a:off x="4709160" y="0"/>
            <a:ext cx="7482840" cy="681487"/>
          </a:xfrm>
        </p:spPr>
        <p:txBody>
          <a:bodyPr/>
          <a:lstStyle/>
          <a:p>
            <a:r>
              <a:rPr lang="en-US" dirty="0"/>
              <a:t>Themes from Michael Porter’s Legacy</a:t>
            </a:r>
          </a:p>
        </p:txBody>
      </p:sp>
      <p:sp>
        <p:nvSpPr>
          <p:cNvPr id="3" name="Content Placeholder 2">
            <a:extLst>
              <a:ext uri="{FF2B5EF4-FFF2-40B4-BE49-F238E27FC236}">
                <a16:creationId xmlns:a16="http://schemas.microsoft.com/office/drawing/2014/main" id="{411DEABA-4AE2-236E-EC06-8A2288AC2C9C}"/>
              </a:ext>
            </a:extLst>
          </p:cNvPr>
          <p:cNvSpPr>
            <a:spLocks noGrp="1"/>
          </p:cNvSpPr>
          <p:nvPr>
            <p:ph idx="1"/>
          </p:nvPr>
        </p:nvSpPr>
        <p:spPr>
          <a:xfrm>
            <a:off x="4709160" y="681487"/>
            <a:ext cx="7482840" cy="5978105"/>
          </a:xfrm>
        </p:spPr>
        <p:txBody>
          <a:bodyPr>
            <a:normAutofit/>
          </a:bodyPr>
          <a:lstStyle/>
          <a:p>
            <a:endParaRPr lang="en-US" sz="2400" dirty="0"/>
          </a:p>
          <a:p>
            <a:pPr marL="457200" indent="-457200">
              <a:buFont typeface="+mj-lt"/>
              <a:buAutoNum type="arabicPeriod"/>
            </a:pPr>
            <a:r>
              <a:rPr lang="en-US" sz="2400" b="1" dirty="0">
                <a:solidFill>
                  <a:srgbClr val="0066B3"/>
                </a:solidFill>
              </a:rPr>
              <a:t>Take on big issues: </a:t>
            </a:r>
            <a:r>
              <a:rPr lang="en-US" sz="2400" dirty="0"/>
              <a:t>clear, accessible frameworks to formerly intractable problems</a:t>
            </a:r>
          </a:p>
          <a:p>
            <a:pPr marL="457200" indent="-457200">
              <a:buFont typeface="+mj-lt"/>
              <a:buAutoNum type="arabicPeriod"/>
            </a:pPr>
            <a:endParaRPr lang="en-US" sz="2400" dirty="0"/>
          </a:p>
          <a:p>
            <a:pPr marL="457200" indent="-457200">
              <a:buFont typeface="+mj-lt"/>
              <a:buAutoNum type="arabicPeriod"/>
            </a:pPr>
            <a:r>
              <a:rPr lang="en-US" sz="2400" b="1" dirty="0">
                <a:solidFill>
                  <a:srgbClr val="0066B3"/>
                </a:solidFill>
              </a:rPr>
              <a:t>Think broadly </a:t>
            </a:r>
            <a:r>
              <a:rPr lang="en-US" sz="2400" dirty="0"/>
              <a:t>and beyond the traditional “bottom line” </a:t>
            </a:r>
          </a:p>
          <a:p>
            <a:pPr marL="0" indent="0">
              <a:buNone/>
            </a:pPr>
            <a:endParaRPr lang="en-US" sz="2400" dirty="0"/>
          </a:p>
          <a:p>
            <a:pPr marL="457200" lvl="1" indent="0">
              <a:buNone/>
            </a:pPr>
            <a:r>
              <a:rPr lang="en-US" sz="2400" dirty="0"/>
              <a:t>…and </a:t>
            </a:r>
            <a:r>
              <a:rPr lang="en-US" sz="2400" b="1" dirty="0">
                <a:solidFill>
                  <a:srgbClr val="DA2032"/>
                </a:solidFill>
              </a:rPr>
              <a:t>drive impact </a:t>
            </a:r>
            <a:r>
              <a:rPr lang="en-US" sz="2400" dirty="0"/>
              <a:t>– a legacy of institutions continuing Michael Porter’s work</a:t>
            </a:r>
          </a:p>
          <a:p>
            <a:pPr marL="457200" lvl="1" indent="0">
              <a:buNone/>
            </a:pPr>
            <a:endParaRPr lang="en-US" sz="2400" dirty="0"/>
          </a:p>
          <a:p>
            <a:pPr marL="457200" indent="-457200">
              <a:buFont typeface="+mj-lt"/>
              <a:buAutoNum type="arabicPeriod" startAt="3"/>
            </a:pPr>
            <a:r>
              <a:rPr lang="en-US" sz="2400" b="1" dirty="0">
                <a:solidFill>
                  <a:srgbClr val="0066B3"/>
                </a:solidFill>
              </a:rPr>
              <a:t>Always challenge yourself </a:t>
            </a:r>
            <a:r>
              <a:rPr lang="en-US" sz="2400" dirty="0"/>
              <a:t>and your organization to do better</a:t>
            </a:r>
          </a:p>
          <a:p>
            <a:pPr marL="457200" indent="-457200">
              <a:buFont typeface="+mj-lt"/>
              <a:buAutoNum type="arabicPeriod" startAt="3"/>
            </a:pPr>
            <a:endParaRPr lang="en-US" sz="2400" dirty="0"/>
          </a:p>
          <a:p>
            <a:pPr marL="0" indent="0">
              <a:buNone/>
            </a:pPr>
            <a:endParaRPr lang="en-US" sz="2400" dirty="0"/>
          </a:p>
          <a:p>
            <a:pPr marL="0" indent="0">
              <a:buNone/>
            </a:pPr>
            <a:endParaRPr lang="en-US" sz="2400" b="1" dirty="0"/>
          </a:p>
          <a:p>
            <a:pPr marL="457200" indent="-457200">
              <a:buFont typeface="+mj-lt"/>
              <a:buAutoNum type="arabicPeriod"/>
            </a:pPr>
            <a:endParaRPr lang="en-US" sz="2400" dirty="0"/>
          </a:p>
          <a:p>
            <a:pPr marL="457200" indent="-457200">
              <a:buFont typeface="+mj-lt"/>
              <a:buAutoNum type="arabicPeriod"/>
            </a:pPr>
            <a:endParaRPr lang="en-US" sz="2400" dirty="0"/>
          </a:p>
        </p:txBody>
      </p:sp>
      <p:pic>
        <p:nvPicPr>
          <p:cNvPr id="4" name="Picture 3">
            <a:extLst>
              <a:ext uri="{FF2B5EF4-FFF2-40B4-BE49-F238E27FC236}">
                <a16:creationId xmlns:a16="http://schemas.microsoft.com/office/drawing/2014/main" id="{8D42C1DD-DA38-B9E5-FFA4-5D1C215E0001}"/>
              </a:ext>
            </a:extLst>
          </p:cNvPr>
          <p:cNvPicPr>
            <a:picLocks noChangeAspect="1"/>
          </p:cNvPicPr>
          <p:nvPr/>
        </p:nvPicPr>
        <p:blipFill>
          <a:blip r:embed="rId3"/>
          <a:stretch>
            <a:fillRect/>
          </a:stretch>
        </p:blipFill>
        <p:spPr>
          <a:xfrm>
            <a:off x="0" y="-1801"/>
            <a:ext cx="4573201" cy="6859801"/>
          </a:xfrm>
          <a:prstGeom prst="rect">
            <a:avLst/>
          </a:prstGeom>
        </p:spPr>
      </p:pic>
      <p:sp>
        <p:nvSpPr>
          <p:cNvPr id="5" name="Slide Number Placeholder 4">
            <a:extLst>
              <a:ext uri="{FF2B5EF4-FFF2-40B4-BE49-F238E27FC236}">
                <a16:creationId xmlns:a16="http://schemas.microsoft.com/office/drawing/2014/main" id="{FC759A81-8786-6166-73AB-F3242DC74B9A}"/>
              </a:ext>
            </a:extLst>
          </p:cNvPr>
          <p:cNvSpPr>
            <a:spLocks noGrp="1"/>
          </p:cNvSpPr>
          <p:nvPr>
            <p:ph type="sldNum" sz="quarter" idx="12"/>
          </p:nvPr>
        </p:nvSpPr>
        <p:spPr/>
        <p:txBody>
          <a:bodyPr/>
          <a:lstStyle/>
          <a:p>
            <a:fld id="{35A4DC7F-3C23-49AB-8047-0D540E5C6F83}" type="slidenum">
              <a:rPr lang="en-US" smtClean="0"/>
              <a:t>3</a:t>
            </a:fld>
            <a:endParaRPr lang="en-US"/>
          </a:p>
        </p:txBody>
      </p:sp>
    </p:spTree>
    <p:extLst>
      <p:ext uri="{BB962C8B-B14F-4D97-AF65-F5344CB8AC3E}">
        <p14:creationId xmlns:p14="http://schemas.microsoft.com/office/powerpoint/2010/main" val="73290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F036-DC32-B737-E017-399D97415671}"/>
              </a:ext>
            </a:extLst>
          </p:cNvPr>
          <p:cNvSpPr>
            <a:spLocks noGrp="1"/>
          </p:cNvSpPr>
          <p:nvPr>
            <p:ph type="title"/>
          </p:nvPr>
        </p:nvSpPr>
        <p:spPr>
          <a:solidFill>
            <a:srgbClr val="0066B3"/>
          </a:solidFill>
        </p:spPr>
        <p:txBody>
          <a:bodyPr/>
          <a:lstStyle/>
          <a:p>
            <a:r>
              <a:rPr lang="en-US" dirty="0">
                <a:solidFill>
                  <a:schemeClr val="bg1"/>
                </a:solidFill>
              </a:rPr>
              <a:t>(1) Take on Big Issues</a:t>
            </a:r>
          </a:p>
        </p:txBody>
      </p:sp>
      <p:sp>
        <p:nvSpPr>
          <p:cNvPr id="4" name="Slide Number Placeholder 3">
            <a:extLst>
              <a:ext uri="{FF2B5EF4-FFF2-40B4-BE49-F238E27FC236}">
                <a16:creationId xmlns:a16="http://schemas.microsoft.com/office/drawing/2014/main" id="{F5C62D07-5281-878B-F4B4-FB488CC4F7B7}"/>
              </a:ext>
            </a:extLst>
          </p:cNvPr>
          <p:cNvSpPr>
            <a:spLocks noGrp="1"/>
          </p:cNvSpPr>
          <p:nvPr>
            <p:ph type="sldNum" sz="quarter" idx="12"/>
          </p:nvPr>
        </p:nvSpPr>
        <p:spPr/>
        <p:txBody>
          <a:bodyPr/>
          <a:lstStyle/>
          <a:p>
            <a:fld id="{35A4DC7F-3C23-49AB-8047-0D540E5C6F83}" type="slidenum">
              <a:rPr lang="en-US" smtClean="0"/>
              <a:t>4</a:t>
            </a:fld>
            <a:endParaRPr lang="en-US"/>
          </a:p>
        </p:txBody>
      </p:sp>
    </p:spTree>
    <p:extLst>
      <p:ext uri="{BB962C8B-B14F-4D97-AF65-F5344CB8AC3E}">
        <p14:creationId xmlns:p14="http://schemas.microsoft.com/office/powerpoint/2010/main" val="250429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13E3DF4-AAD5-AD6E-1039-1F4368109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25" y="1369089"/>
            <a:ext cx="2844866" cy="42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extLst>
              <a:ext uri="{FF2B5EF4-FFF2-40B4-BE49-F238E27FC236}">
                <a16:creationId xmlns:a16="http://schemas.microsoft.com/office/drawing/2014/main" id="{20E68FF7-62DF-4FCD-0E34-72A3F123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358" y="1369089"/>
            <a:ext cx="4234600" cy="42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a:extLst>
              <a:ext uri="{FF2B5EF4-FFF2-40B4-BE49-F238E27FC236}">
                <a16:creationId xmlns:a16="http://schemas.microsoft.com/office/drawing/2014/main" id="{63BB0435-6E5E-67E5-12F1-4076993AC0D2}"/>
              </a:ext>
            </a:extLst>
          </p:cNvPr>
          <p:cNvSpPr txBox="1">
            <a:spLocks noChangeArrowheads="1"/>
          </p:cNvSpPr>
          <p:nvPr/>
        </p:nvSpPr>
        <p:spPr bwMode="auto">
          <a:xfrm>
            <a:off x="2864581" y="5700172"/>
            <a:ext cx="2104666" cy="11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sv-SE" altLang="en-SE" sz="2247" b="0" dirty="0">
                <a:effectLst/>
              </a:rPr>
              <a:t>Market Structure</a:t>
            </a:r>
          </a:p>
          <a:p>
            <a:pPr algn="ctr"/>
            <a:r>
              <a:rPr lang="sv-SE" altLang="en-SE" sz="2247" dirty="0"/>
              <a:t>(1980)</a:t>
            </a:r>
            <a:endParaRPr lang="en-SE" altLang="en-SE" sz="2247" b="0" dirty="0">
              <a:effectLst/>
            </a:endParaRPr>
          </a:p>
        </p:txBody>
      </p:sp>
      <p:sp>
        <p:nvSpPr>
          <p:cNvPr id="9221" name="TextBox 7">
            <a:extLst>
              <a:ext uri="{FF2B5EF4-FFF2-40B4-BE49-F238E27FC236}">
                <a16:creationId xmlns:a16="http://schemas.microsoft.com/office/drawing/2014/main" id="{6CF21F05-F7E2-70B5-EFA7-8C3679490938}"/>
              </a:ext>
            </a:extLst>
          </p:cNvPr>
          <p:cNvSpPr txBox="1">
            <a:spLocks noChangeArrowheads="1"/>
          </p:cNvSpPr>
          <p:nvPr/>
        </p:nvSpPr>
        <p:spPr bwMode="auto">
          <a:xfrm>
            <a:off x="6898524" y="5700172"/>
            <a:ext cx="2104666" cy="112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sv-SE" altLang="en-SE" sz="2247" b="0" dirty="0">
                <a:effectLst/>
              </a:rPr>
              <a:t>Company Positioning</a:t>
            </a:r>
            <a:br>
              <a:rPr lang="sv-SE" altLang="en-SE" sz="2247" b="0" dirty="0">
                <a:effectLst/>
              </a:rPr>
            </a:br>
            <a:r>
              <a:rPr lang="sv-SE" altLang="en-SE" sz="2247" b="0" dirty="0">
                <a:effectLst/>
              </a:rPr>
              <a:t>(1985)</a:t>
            </a:r>
            <a:endParaRPr lang="en-SE" altLang="en-SE" sz="2247" b="0" dirty="0">
              <a:effectLst/>
            </a:endParaRPr>
          </a:p>
        </p:txBody>
      </p:sp>
      <p:sp>
        <p:nvSpPr>
          <p:cNvPr id="2" name="TextBox 1">
            <a:extLst>
              <a:ext uri="{FF2B5EF4-FFF2-40B4-BE49-F238E27FC236}">
                <a16:creationId xmlns:a16="http://schemas.microsoft.com/office/drawing/2014/main" id="{2FFAAEED-7A78-E9FD-E81F-1E806E514F96}"/>
              </a:ext>
            </a:extLst>
          </p:cNvPr>
          <p:cNvSpPr txBox="1"/>
          <p:nvPr/>
        </p:nvSpPr>
        <p:spPr>
          <a:xfrm>
            <a:off x="388885" y="252248"/>
            <a:ext cx="11372193" cy="646331"/>
          </a:xfrm>
          <a:prstGeom prst="rect">
            <a:avLst/>
          </a:prstGeom>
          <a:noFill/>
        </p:spPr>
        <p:txBody>
          <a:bodyPr wrap="square" rtlCol="0">
            <a:spAutoFit/>
          </a:bodyPr>
          <a:lstStyle/>
          <a:p>
            <a:pPr algn="ctr"/>
            <a:r>
              <a:rPr lang="sv-SE" sz="3600" b="1" dirty="0" err="1">
                <a:solidFill>
                  <a:schemeClr val="tx1"/>
                </a:solidFill>
                <a:effectLst/>
                <a:latin typeface="Arial" panose="020B0604020202020204" pitchFamily="34" charset="0"/>
                <a:cs typeface="Arial" panose="020B0604020202020204" pitchFamily="34" charset="0"/>
              </a:rPr>
              <a:t>Bringing</a:t>
            </a:r>
            <a:r>
              <a:rPr lang="sv-SE" sz="3600" b="1" dirty="0">
                <a:solidFill>
                  <a:schemeClr val="tx1"/>
                </a:solidFill>
                <a:effectLst/>
                <a:latin typeface="Arial" panose="020B0604020202020204" pitchFamily="34" charset="0"/>
                <a:cs typeface="Arial" panose="020B0604020202020204" pitchFamily="34" charset="0"/>
              </a:rPr>
              <a:t> </a:t>
            </a:r>
            <a:r>
              <a:rPr lang="sv-SE" sz="3600" b="1" dirty="0" err="1">
                <a:solidFill>
                  <a:schemeClr val="tx1"/>
                </a:solidFill>
                <a:effectLst/>
                <a:latin typeface="Arial" panose="020B0604020202020204" pitchFamily="34" charset="0"/>
                <a:cs typeface="Arial" panose="020B0604020202020204" pitchFamily="34" charset="0"/>
              </a:rPr>
              <a:t>Economics</a:t>
            </a:r>
            <a:r>
              <a:rPr lang="sv-SE" sz="3600" b="1" dirty="0">
                <a:solidFill>
                  <a:schemeClr val="tx1"/>
                </a:solidFill>
                <a:effectLst/>
                <a:latin typeface="Arial" panose="020B0604020202020204" pitchFamily="34" charset="0"/>
                <a:cs typeface="Arial" panose="020B0604020202020204" pitchFamily="34" charset="0"/>
              </a:rPr>
              <a:t> to </a:t>
            </a:r>
            <a:r>
              <a:rPr lang="sv-SE" sz="3600" b="1" dirty="0" err="1">
                <a:solidFill>
                  <a:schemeClr val="tx1"/>
                </a:solidFill>
                <a:effectLst/>
                <a:latin typeface="Arial" panose="020B0604020202020204" pitchFamily="34" charset="0"/>
                <a:cs typeface="Arial" panose="020B0604020202020204" pitchFamily="34" charset="0"/>
              </a:rPr>
              <a:t>Strategy</a:t>
            </a:r>
            <a:endParaRPr lang="en-SE" sz="3600" b="1" dirty="0">
              <a:solidFill>
                <a:schemeClr val="tx1"/>
              </a:solidFill>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F7A76A7-509B-1FF4-E5E1-55E984B60322}"/>
              </a:ext>
            </a:extLst>
          </p:cNvPr>
          <p:cNvSpPr>
            <a:spLocks noGrp="1"/>
          </p:cNvSpPr>
          <p:nvPr>
            <p:ph type="sldNum" sz="quarter" idx="12"/>
          </p:nvPr>
        </p:nvSpPr>
        <p:spPr/>
        <p:txBody>
          <a:bodyPr/>
          <a:lstStyle/>
          <a:p>
            <a:fld id="{35A4DC7F-3C23-49AB-8047-0D540E5C6F83}"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CC81108C-2CCB-0D23-B7FF-82F7A28854BC}"/>
              </a:ext>
            </a:extLst>
          </p:cNvPr>
          <p:cNvGrpSpPr>
            <a:grpSpLocks/>
          </p:cNvGrpSpPr>
          <p:nvPr/>
        </p:nvGrpSpPr>
        <p:grpSpPr bwMode="auto">
          <a:xfrm>
            <a:off x="1969905" y="1546764"/>
            <a:ext cx="8250706" cy="4454578"/>
            <a:chOff x="271" y="893"/>
            <a:chExt cx="5551" cy="2997"/>
          </a:xfrm>
        </p:grpSpPr>
        <p:sp>
          <p:nvSpPr>
            <p:cNvPr id="10245" name="Freeform 3">
              <a:extLst>
                <a:ext uri="{FF2B5EF4-FFF2-40B4-BE49-F238E27FC236}">
                  <a16:creationId xmlns:a16="http://schemas.microsoft.com/office/drawing/2014/main" id="{43CED82C-FA8F-8FE9-D8B1-FAF3349161ED}"/>
                </a:ext>
              </a:extLst>
            </p:cNvPr>
            <p:cNvSpPr>
              <a:spLocks/>
            </p:cNvSpPr>
            <p:nvPr/>
          </p:nvSpPr>
          <p:spPr bwMode="auto">
            <a:xfrm>
              <a:off x="2331" y="893"/>
              <a:ext cx="1431" cy="946"/>
            </a:xfrm>
            <a:custGeom>
              <a:avLst/>
              <a:gdLst>
                <a:gd name="T0" fmla="*/ 0 w 1431"/>
                <a:gd name="T1" fmla="*/ 0 h 946"/>
                <a:gd name="T2" fmla="*/ 1430 w 1431"/>
                <a:gd name="T3" fmla="*/ 0 h 946"/>
                <a:gd name="T4" fmla="*/ 1430 w 1431"/>
                <a:gd name="T5" fmla="*/ 607 h 946"/>
                <a:gd name="T6" fmla="*/ 873 w 1431"/>
                <a:gd name="T7" fmla="*/ 607 h 946"/>
                <a:gd name="T8" fmla="*/ 873 w 1431"/>
                <a:gd name="T9" fmla="*/ 776 h 946"/>
                <a:gd name="T10" fmla="*/ 925 w 1431"/>
                <a:gd name="T11" fmla="*/ 776 h 946"/>
                <a:gd name="T12" fmla="*/ 720 w 1431"/>
                <a:gd name="T13" fmla="*/ 945 h 946"/>
                <a:gd name="T14" fmla="*/ 499 w 1431"/>
                <a:gd name="T15" fmla="*/ 776 h 946"/>
                <a:gd name="T16" fmla="*/ 557 w 1431"/>
                <a:gd name="T17" fmla="*/ 776 h 946"/>
                <a:gd name="T18" fmla="*/ 557 w 1431"/>
                <a:gd name="T19" fmla="*/ 607 h 946"/>
                <a:gd name="T20" fmla="*/ 0 w 1431"/>
                <a:gd name="T21" fmla="*/ 607 h 946"/>
                <a:gd name="T22" fmla="*/ 0 w 1431"/>
                <a:gd name="T23" fmla="*/ 0 h 9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1" h="946">
                  <a:moveTo>
                    <a:pt x="0" y="0"/>
                  </a:moveTo>
                  <a:lnTo>
                    <a:pt x="1430" y="0"/>
                  </a:lnTo>
                  <a:lnTo>
                    <a:pt x="1430" y="607"/>
                  </a:lnTo>
                  <a:lnTo>
                    <a:pt x="873" y="607"/>
                  </a:lnTo>
                  <a:lnTo>
                    <a:pt x="873" y="776"/>
                  </a:lnTo>
                  <a:lnTo>
                    <a:pt x="925" y="776"/>
                  </a:lnTo>
                  <a:lnTo>
                    <a:pt x="720" y="945"/>
                  </a:lnTo>
                  <a:lnTo>
                    <a:pt x="499" y="776"/>
                  </a:lnTo>
                  <a:lnTo>
                    <a:pt x="557" y="776"/>
                  </a:lnTo>
                  <a:lnTo>
                    <a:pt x="557" y="607"/>
                  </a:lnTo>
                  <a:lnTo>
                    <a:pt x="0" y="607"/>
                  </a:lnTo>
                  <a:lnTo>
                    <a:pt x="0" y="0"/>
                  </a:lnTo>
                </a:path>
              </a:pathLst>
            </a:custGeom>
            <a:solidFill>
              <a:srgbClr val="063DE8"/>
            </a:solidFill>
            <a:ln w="12700" cap="rnd" cmpd="sng">
              <a:solidFill>
                <a:schemeClr val="tx1"/>
              </a:solidFill>
              <a:prstDash val="solid"/>
              <a:round/>
              <a:headEnd/>
              <a:tailEnd/>
            </a:ln>
            <a:effectLst>
              <a:outerShdw dist="53882" dir="2700000" algn="ctr" rotWithShape="0">
                <a:schemeClr val="bg2"/>
              </a:outerShdw>
            </a:effectLst>
          </p:spPr>
          <p:txBody>
            <a:bodyPr/>
            <a:lstStyle/>
            <a:p>
              <a:pPr algn="l" defTabSz="856153"/>
              <a:endParaRPr lang="en-SE" sz="1498" b="0">
                <a:solidFill>
                  <a:srgbClr val="000000"/>
                </a:solidFill>
                <a:effectLst/>
                <a:latin typeface="Arial" panose="020B0604020202020204" pitchFamily="34" charset="0"/>
              </a:endParaRPr>
            </a:p>
          </p:txBody>
        </p:sp>
        <p:sp>
          <p:nvSpPr>
            <p:cNvPr id="10246" name="Rectangle 4">
              <a:extLst>
                <a:ext uri="{FF2B5EF4-FFF2-40B4-BE49-F238E27FC236}">
                  <a16:creationId xmlns:a16="http://schemas.microsoft.com/office/drawing/2014/main" id="{FF381D90-0F7D-B565-6C38-105B6C13275A}"/>
                </a:ext>
              </a:extLst>
            </p:cNvPr>
            <p:cNvSpPr>
              <a:spLocks noChangeArrowheads="1"/>
            </p:cNvSpPr>
            <p:nvPr/>
          </p:nvSpPr>
          <p:spPr bwMode="auto">
            <a:xfrm>
              <a:off x="2307" y="953"/>
              <a:ext cx="1478"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68" tIns="46076" rIns="90668" bIns="46076">
              <a:spAutoFit/>
            </a:bodyPr>
            <a:lstStyle>
              <a:lvl1pPr defTabSz="969963">
                <a:defRPr sz="1600">
                  <a:solidFill>
                    <a:srgbClr val="000000"/>
                  </a:solidFill>
                  <a:latin typeface="Arial" panose="020B0604020202020204" pitchFamily="34" charset="0"/>
                </a:defRPr>
              </a:lvl1pPr>
              <a:lvl2pPr marL="742950" indent="-285750" defTabSz="969963">
                <a:defRPr sz="1600">
                  <a:solidFill>
                    <a:srgbClr val="000000"/>
                  </a:solidFill>
                  <a:latin typeface="Arial" panose="020B0604020202020204" pitchFamily="34" charset="0"/>
                </a:defRPr>
              </a:lvl2pPr>
              <a:lvl3pPr marL="1143000" indent="-228600" defTabSz="969963">
                <a:defRPr sz="1600">
                  <a:solidFill>
                    <a:srgbClr val="000000"/>
                  </a:solidFill>
                  <a:latin typeface="Arial" panose="020B0604020202020204" pitchFamily="34" charset="0"/>
                </a:defRPr>
              </a:lvl3pPr>
              <a:lvl4pPr marL="1600200" indent="-228600" defTabSz="969963">
                <a:defRPr sz="1600">
                  <a:solidFill>
                    <a:srgbClr val="000000"/>
                  </a:solidFill>
                  <a:latin typeface="Arial" panose="020B0604020202020204" pitchFamily="34" charset="0"/>
                </a:defRPr>
              </a:lvl4pPr>
              <a:lvl5pPr marL="2057400" indent="-228600" defTabSz="969963">
                <a:defRPr sz="1600">
                  <a:solidFill>
                    <a:srgbClr val="000000"/>
                  </a:solidFill>
                  <a:latin typeface="Arial" panose="020B0604020202020204" pitchFamily="34" charset="0"/>
                </a:defRPr>
              </a:lvl5pPr>
              <a:lvl6pPr marL="2514600" indent="-228600" defTabSz="9699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99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99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9963" eaLnBrk="0" fontAlgn="base" hangingPunct="0">
                <a:spcBef>
                  <a:spcPct val="0"/>
                </a:spcBef>
                <a:spcAft>
                  <a:spcPct val="0"/>
                </a:spcAft>
                <a:defRPr sz="1600">
                  <a:solidFill>
                    <a:srgbClr val="000000"/>
                  </a:solidFill>
                  <a:latin typeface="Arial" panose="020B0604020202020204" pitchFamily="34" charset="0"/>
                </a:defRPr>
              </a:lvl9pPr>
            </a:lstStyle>
            <a:p>
              <a:pPr defTabSz="908176"/>
              <a:r>
                <a:rPr lang="en-US" altLang="en-SE" sz="1592">
                  <a:solidFill>
                    <a:srgbClr val="FFFFFF"/>
                  </a:solidFill>
                  <a:effectLst/>
                </a:rPr>
                <a:t>Threat of Substitute</a:t>
              </a:r>
              <a:br>
                <a:rPr lang="en-US" altLang="en-SE" sz="1592">
                  <a:solidFill>
                    <a:srgbClr val="FFFFFF"/>
                  </a:solidFill>
                  <a:effectLst/>
                </a:rPr>
              </a:br>
              <a:r>
                <a:rPr lang="en-US" altLang="en-SE" sz="1592">
                  <a:solidFill>
                    <a:srgbClr val="FFFFFF"/>
                  </a:solidFill>
                  <a:effectLst/>
                </a:rPr>
                <a:t>Products or Services</a:t>
              </a:r>
            </a:p>
          </p:txBody>
        </p:sp>
        <p:sp>
          <p:nvSpPr>
            <p:cNvPr id="10247" name="Freeform 5">
              <a:extLst>
                <a:ext uri="{FF2B5EF4-FFF2-40B4-BE49-F238E27FC236}">
                  <a16:creationId xmlns:a16="http://schemas.microsoft.com/office/drawing/2014/main" id="{B0548E30-853D-0D53-71C4-1B341F63B3F0}"/>
                </a:ext>
              </a:extLst>
            </p:cNvPr>
            <p:cNvSpPr>
              <a:spLocks/>
            </p:cNvSpPr>
            <p:nvPr/>
          </p:nvSpPr>
          <p:spPr bwMode="auto">
            <a:xfrm>
              <a:off x="2331" y="2944"/>
              <a:ext cx="1431" cy="946"/>
            </a:xfrm>
            <a:custGeom>
              <a:avLst/>
              <a:gdLst>
                <a:gd name="T0" fmla="*/ 1430 w 1431"/>
                <a:gd name="T1" fmla="*/ 945 h 946"/>
                <a:gd name="T2" fmla="*/ 0 w 1431"/>
                <a:gd name="T3" fmla="*/ 945 h 946"/>
                <a:gd name="T4" fmla="*/ 0 w 1431"/>
                <a:gd name="T5" fmla="*/ 337 h 946"/>
                <a:gd name="T6" fmla="*/ 557 w 1431"/>
                <a:gd name="T7" fmla="*/ 337 h 946"/>
                <a:gd name="T8" fmla="*/ 557 w 1431"/>
                <a:gd name="T9" fmla="*/ 168 h 946"/>
                <a:gd name="T10" fmla="*/ 504 w 1431"/>
                <a:gd name="T11" fmla="*/ 168 h 946"/>
                <a:gd name="T12" fmla="*/ 709 w 1431"/>
                <a:gd name="T13" fmla="*/ 0 h 946"/>
                <a:gd name="T14" fmla="*/ 930 w 1431"/>
                <a:gd name="T15" fmla="*/ 168 h 946"/>
                <a:gd name="T16" fmla="*/ 873 w 1431"/>
                <a:gd name="T17" fmla="*/ 168 h 946"/>
                <a:gd name="T18" fmla="*/ 873 w 1431"/>
                <a:gd name="T19" fmla="*/ 337 h 946"/>
                <a:gd name="T20" fmla="*/ 1430 w 1431"/>
                <a:gd name="T21" fmla="*/ 337 h 946"/>
                <a:gd name="T22" fmla="*/ 1430 w 1431"/>
                <a:gd name="T23" fmla="*/ 945 h 9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1" h="946">
                  <a:moveTo>
                    <a:pt x="1430" y="945"/>
                  </a:moveTo>
                  <a:lnTo>
                    <a:pt x="0" y="945"/>
                  </a:lnTo>
                  <a:lnTo>
                    <a:pt x="0" y="337"/>
                  </a:lnTo>
                  <a:lnTo>
                    <a:pt x="557" y="337"/>
                  </a:lnTo>
                  <a:lnTo>
                    <a:pt x="557" y="168"/>
                  </a:lnTo>
                  <a:lnTo>
                    <a:pt x="504" y="168"/>
                  </a:lnTo>
                  <a:lnTo>
                    <a:pt x="709" y="0"/>
                  </a:lnTo>
                  <a:lnTo>
                    <a:pt x="930" y="168"/>
                  </a:lnTo>
                  <a:lnTo>
                    <a:pt x="873" y="168"/>
                  </a:lnTo>
                  <a:lnTo>
                    <a:pt x="873" y="337"/>
                  </a:lnTo>
                  <a:lnTo>
                    <a:pt x="1430" y="337"/>
                  </a:lnTo>
                  <a:lnTo>
                    <a:pt x="1430" y="945"/>
                  </a:lnTo>
                </a:path>
              </a:pathLst>
            </a:custGeom>
            <a:solidFill>
              <a:srgbClr val="FF6FC4"/>
            </a:solidFill>
            <a:ln w="12700" cap="rnd" cmpd="sng">
              <a:solidFill>
                <a:schemeClr val="tx1"/>
              </a:solidFill>
              <a:prstDash val="solid"/>
              <a:round/>
              <a:headEnd/>
              <a:tailEnd/>
            </a:ln>
            <a:effectLst>
              <a:outerShdw dist="53882" dir="2700000" algn="ctr" rotWithShape="0">
                <a:schemeClr val="bg2"/>
              </a:outerShdw>
            </a:effectLst>
          </p:spPr>
          <p:txBody>
            <a:bodyPr/>
            <a:lstStyle/>
            <a:p>
              <a:pPr algn="l" defTabSz="856153"/>
              <a:endParaRPr lang="en-SE" sz="1498" b="0">
                <a:solidFill>
                  <a:srgbClr val="000000"/>
                </a:solidFill>
                <a:effectLst/>
                <a:latin typeface="Arial" panose="020B0604020202020204" pitchFamily="34" charset="0"/>
              </a:endParaRPr>
            </a:p>
          </p:txBody>
        </p:sp>
        <p:sp>
          <p:nvSpPr>
            <p:cNvPr id="10248" name="Rectangle 6">
              <a:extLst>
                <a:ext uri="{FF2B5EF4-FFF2-40B4-BE49-F238E27FC236}">
                  <a16:creationId xmlns:a16="http://schemas.microsoft.com/office/drawing/2014/main" id="{23ABAA61-B975-92F9-0ADC-32FE7EA54499}"/>
                </a:ext>
              </a:extLst>
            </p:cNvPr>
            <p:cNvSpPr>
              <a:spLocks noChangeArrowheads="1"/>
            </p:cNvSpPr>
            <p:nvPr/>
          </p:nvSpPr>
          <p:spPr bwMode="auto">
            <a:xfrm>
              <a:off x="2451" y="3362"/>
              <a:ext cx="1191" cy="392"/>
            </a:xfrm>
            <a:prstGeom prst="rect">
              <a:avLst/>
            </a:prstGeom>
            <a:solidFill>
              <a:srgbClr val="FF6F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68" tIns="46076" rIns="90668" bIns="46076">
              <a:spAutoFit/>
            </a:bodyPr>
            <a:lstStyle>
              <a:lvl1pPr defTabSz="969963">
                <a:defRPr sz="1600">
                  <a:solidFill>
                    <a:srgbClr val="000000"/>
                  </a:solidFill>
                  <a:latin typeface="Arial" panose="020B0604020202020204" pitchFamily="34" charset="0"/>
                </a:defRPr>
              </a:lvl1pPr>
              <a:lvl2pPr marL="742950" indent="-285750" defTabSz="969963">
                <a:defRPr sz="1600">
                  <a:solidFill>
                    <a:srgbClr val="000000"/>
                  </a:solidFill>
                  <a:latin typeface="Arial" panose="020B0604020202020204" pitchFamily="34" charset="0"/>
                </a:defRPr>
              </a:lvl2pPr>
              <a:lvl3pPr marL="1143000" indent="-228600" defTabSz="969963">
                <a:defRPr sz="1600">
                  <a:solidFill>
                    <a:srgbClr val="000000"/>
                  </a:solidFill>
                  <a:latin typeface="Arial" panose="020B0604020202020204" pitchFamily="34" charset="0"/>
                </a:defRPr>
              </a:lvl3pPr>
              <a:lvl4pPr marL="1600200" indent="-228600" defTabSz="969963">
                <a:defRPr sz="1600">
                  <a:solidFill>
                    <a:srgbClr val="000000"/>
                  </a:solidFill>
                  <a:latin typeface="Arial" panose="020B0604020202020204" pitchFamily="34" charset="0"/>
                </a:defRPr>
              </a:lvl4pPr>
              <a:lvl5pPr marL="2057400" indent="-228600" defTabSz="969963">
                <a:defRPr sz="1600">
                  <a:solidFill>
                    <a:srgbClr val="000000"/>
                  </a:solidFill>
                  <a:latin typeface="Arial" panose="020B0604020202020204" pitchFamily="34" charset="0"/>
                </a:defRPr>
              </a:lvl5pPr>
              <a:lvl6pPr marL="2514600" indent="-228600" defTabSz="9699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99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99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9963" eaLnBrk="0" fontAlgn="base" hangingPunct="0">
                <a:spcBef>
                  <a:spcPct val="0"/>
                </a:spcBef>
                <a:spcAft>
                  <a:spcPct val="0"/>
                </a:spcAft>
                <a:defRPr sz="1600">
                  <a:solidFill>
                    <a:srgbClr val="000000"/>
                  </a:solidFill>
                  <a:latin typeface="Arial" panose="020B0604020202020204" pitchFamily="34" charset="0"/>
                </a:defRPr>
              </a:lvl9pPr>
            </a:lstStyle>
            <a:p>
              <a:pPr defTabSz="908176"/>
              <a:r>
                <a:rPr lang="en-US" altLang="en-SE" sz="1592">
                  <a:solidFill>
                    <a:srgbClr val="FFFFFF"/>
                  </a:solidFill>
                  <a:effectLst/>
                </a:rPr>
                <a:t>Threat of New Entrants</a:t>
              </a:r>
            </a:p>
          </p:txBody>
        </p:sp>
        <p:grpSp>
          <p:nvGrpSpPr>
            <p:cNvPr id="10249" name="Group 7">
              <a:extLst>
                <a:ext uri="{FF2B5EF4-FFF2-40B4-BE49-F238E27FC236}">
                  <a16:creationId xmlns:a16="http://schemas.microsoft.com/office/drawing/2014/main" id="{F5D64410-F278-54D6-93D1-886A48055378}"/>
                </a:ext>
              </a:extLst>
            </p:cNvPr>
            <p:cNvGrpSpPr>
              <a:grpSpLocks/>
            </p:cNvGrpSpPr>
            <p:nvPr/>
          </p:nvGrpSpPr>
          <p:grpSpPr bwMode="auto">
            <a:xfrm>
              <a:off x="2313" y="1937"/>
              <a:ext cx="1449" cy="911"/>
              <a:chOff x="2313" y="1937"/>
              <a:chExt cx="1449" cy="911"/>
            </a:xfrm>
          </p:grpSpPr>
          <p:grpSp>
            <p:nvGrpSpPr>
              <p:cNvPr id="10256" name="Group 8">
                <a:extLst>
                  <a:ext uri="{FF2B5EF4-FFF2-40B4-BE49-F238E27FC236}">
                    <a16:creationId xmlns:a16="http://schemas.microsoft.com/office/drawing/2014/main" id="{CA50A191-CF89-2D1D-4338-DBDC13374902}"/>
                  </a:ext>
                </a:extLst>
              </p:cNvPr>
              <p:cNvGrpSpPr>
                <a:grpSpLocks/>
              </p:cNvGrpSpPr>
              <p:nvPr/>
            </p:nvGrpSpPr>
            <p:grpSpPr bwMode="auto">
              <a:xfrm>
                <a:off x="2313" y="1937"/>
                <a:ext cx="1449" cy="911"/>
                <a:chOff x="2313" y="1937"/>
                <a:chExt cx="1449" cy="911"/>
              </a:xfrm>
            </p:grpSpPr>
            <p:sp>
              <p:nvSpPr>
                <p:cNvPr id="10258" name="Line 9">
                  <a:extLst>
                    <a:ext uri="{FF2B5EF4-FFF2-40B4-BE49-F238E27FC236}">
                      <a16:creationId xmlns:a16="http://schemas.microsoft.com/office/drawing/2014/main" id="{BAD0A7A4-A3C1-FAD6-7287-A65FA017A017}"/>
                    </a:ext>
                  </a:extLst>
                </p:cNvPr>
                <p:cNvSpPr>
                  <a:spLocks noChangeShapeType="1"/>
                </p:cNvSpPr>
                <p:nvPr/>
              </p:nvSpPr>
              <p:spPr bwMode="auto">
                <a:xfrm flipH="1">
                  <a:off x="2526" y="1937"/>
                  <a:ext cx="123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856153"/>
                  <a:endParaRPr lang="en-SE" sz="1498" b="0">
                    <a:solidFill>
                      <a:srgbClr val="000000"/>
                    </a:solidFill>
                    <a:effectLst/>
                    <a:latin typeface="Arial" panose="020B0604020202020204" pitchFamily="34" charset="0"/>
                  </a:endParaRPr>
                </a:p>
              </p:txBody>
            </p:sp>
            <p:sp>
              <p:nvSpPr>
                <p:cNvPr id="10259" name="Line 10">
                  <a:extLst>
                    <a:ext uri="{FF2B5EF4-FFF2-40B4-BE49-F238E27FC236}">
                      <a16:creationId xmlns:a16="http://schemas.microsoft.com/office/drawing/2014/main" id="{CAE7F65B-DC25-AA2A-D4E0-A5EE8687A877}"/>
                    </a:ext>
                  </a:extLst>
                </p:cNvPr>
                <p:cNvSpPr>
                  <a:spLocks noChangeShapeType="1"/>
                </p:cNvSpPr>
                <p:nvPr/>
              </p:nvSpPr>
              <p:spPr bwMode="auto">
                <a:xfrm>
                  <a:off x="2319" y="2847"/>
                  <a:ext cx="1236"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856153"/>
                  <a:endParaRPr lang="en-SE" sz="1498" b="0">
                    <a:solidFill>
                      <a:srgbClr val="000000"/>
                    </a:solidFill>
                    <a:effectLst/>
                    <a:latin typeface="Arial" panose="020B0604020202020204" pitchFamily="34" charset="0"/>
                  </a:endParaRPr>
                </a:p>
              </p:txBody>
            </p:sp>
            <p:sp>
              <p:nvSpPr>
                <p:cNvPr id="10260" name="Freeform 11">
                  <a:extLst>
                    <a:ext uri="{FF2B5EF4-FFF2-40B4-BE49-F238E27FC236}">
                      <a16:creationId xmlns:a16="http://schemas.microsoft.com/office/drawing/2014/main" id="{5CAA1F97-C5D9-4E9C-1659-487FA0BB2BEE}"/>
                    </a:ext>
                  </a:extLst>
                </p:cNvPr>
                <p:cNvSpPr>
                  <a:spLocks/>
                </p:cNvSpPr>
                <p:nvPr/>
              </p:nvSpPr>
              <p:spPr bwMode="auto">
                <a:xfrm>
                  <a:off x="2313" y="1937"/>
                  <a:ext cx="1449" cy="911"/>
                </a:xfrm>
                <a:custGeom>
                  <a:avLst/>
                  <a:gdLst>
                    <a:gd name="T0" fmla="*/ 720 w 1449"/>
                    <a:gd name="T1" fmla="*/ 910 h 911"/>
                    <a:gd name="T2" fmla="*/ 0 w 1449"/>
                    <a:gd name="T3" fmla="*/ 910 h 911"/>
                    <a:gd name="T4" fmla="*/ 0 w 1449"/>
                    <a:gd name="T5" fmla="*/ 140 h 911"/>
                    <a:gd name="T6" fmla="*/ 720 w 1449"/>
                    <a:gd name="T7" fmla="*/ 140 h 911"/>
                    <a:gd name="T8" fmla="*/ 720 w 1449"/>
                    <a:gd name="T9" fmla="*/ 0 h 911"/>
                    <a:gd name="T10" fmla="*/ 1448 w 1449"/>
                    <a:gd name="T11" fmla="*/ 0 h 911"/>
                    <a:gd name="T12" fmla="*/ 1448 w 1449"/>
                    <a:gd name="T13" fmla="*/ 769 h 911"/>
                    <a:gd name="T14" fmla="*/ 720 w 1449"/>
                    <a:gd name="T15" fmla="*/ 769 h 911"/>
                    <a:gd name="T16" fmla="*/ 720 w 1449"/>
                    <a:gd name="T17" fmla="*/ 91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911">
                      <a:moveTo>
                        <a:pt x="720" y="910"/>
                      </a:moveTo>
                      <a:lnTo>
                        <a:pt x="0" y="910"/>
                      </a:lnTo>
                      <a:lnTo>
                        <a:pt x="0" y="140"/>
                      </a:lnTo>
                      <a:lnTo>
                        <a:pt x="720" y="140"/>
                      </a:lnTo>
                      <a:lnTo>
                        <a:pt x="720" y="0"/>
                      </a:lnTo>
                      <a:lnTo>
                        <a:pt x="1448" y="0"/>
                      </a:lnTo>
                      <a:lnTo>
                        <a:pt x="1448" y="769"/>
                      </a:lnTo>
                      <a:lnTo>
                        <a:pt x="720" y="769"/>
                      </a:lnTo>
                      <a:lnTo>
                        <a:pt x="720" y="910"/>
                      </a:lnTo>
                    </a:path>
                  </a:pathLst>
                </a:custGeom>
                <a:solidFill>
                  <a:srgbClr val="FAFD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856153"/>
                  <a:endParaRPr lang="en-SE" sz="1498" b="0">
                    <a:solidFill>
                      <a:srgbClr val="000000"/>
                    </a:solidFill>
                    <a:effectLst/>
                    <a:latin typeface="Arial" panose="020B0604020202020204" pitchFamily="34" charset="0"/>
                  </a:endParaRPr>
                </a:p>
              </p:txBody>
            </p:sp>
          </p:grpSp>
          <p:sp>
            <p:nvSpPr>
              <p:cNvPr id="10257" name="Rectangle 12">
                <a:extLst>
                  <a:ext uri="{FF2B5EF4-FFF2-40B4-BE49-F238E27FC236}">
                    <a16:creationId xmlns:a16="http://schemas.microsoft.com/office/drawing/2014/main" id="{6568D80E-BAE7-AD61-97E6-BEB396BFC512}"/>
                  </a:ext>
                </a:extLst>
              </p:cNvPr>
              <p:cNvSpPr>
                <a:spLocks noChangeArrowheads="1"/>
              </p:cNvSpPr>
              <p:nvPr/>
            </p:nvSpPr>
            <p:spPr bwMode="auto">
              <a:xfrm>
                <a:off x="2339" y="2140"/>
                <a:ext cx="1399" cy="557"/>
              </a:xfrm>
              <a:prstGeom prst="rect">
                <a:avLst/>
              </a:prstGeom>
              <a:solidFill>
                <a:srgbClr val="FAFD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68" tIns="46076" rIns="90668" bIns="46076">
                <a:spAutoFit/>
              </a:bodyPr>
              <a:lstStyle>
                <a:lvl1pPr defTabSz="969963">
                  <a:defRPr sz="1600">
                    <a:solidFill>
                      <a:srgbClr val="000000"/>
                    </a:solidFill>
                    <a:latin typeface="Arial" panose="020B0604020202020204" pitchFamily="34" charset="0"/>
                  </a:defRPr>
                </a:lvl1pPr>
                <a:lvl2pPr marL="742950" indent="-285750" defTabSz="969963">
                  <a:defRPr sz="1600">
                    <a:solidFill>
                      <a:srgbClr val="000000"/>
                    </a:solidFill>
                    <a:latin typeface="Arial" panose="020B0604020202020204" pitchFamily="34" charset="0"/>
                  </a:defRPr>
                </a:lvl2pPr>
                <a:lvl3pPr marL="1143000" indent="-228600" defTabSz="969963">
                  <a:defRPr sz="1600">
                    <a:solidFill>
                      <a:srgbClr val="000000"/>
                    </a:solidFill>
                    <a:latin typeface="Arial" panose="020B0604020202020204" pitchFamily="34" charset="0"/>
                  </a:defRPr>
                </a:lvl3pPr>
                <a:lvl4pPr marL="1600200" indent="-228600" defTabSz="969963">
                  <a:defRPr sz="1600">
                    <a:solidFill>
                      <a:srgbClr val="000000"/>
                    </a:solidFill>
                    <a:latin typeface="Arial" panose="020B0604020202020204" pitchFamily="34" charset="0"/>
                  </a:defRPr>
                </a:lvl4pPr>
                <a:lvl5pPr marL="2057400" indent="-228600" defTabSz="969963">
                  <a:defRPr sz="1600">
                    <a:solidFill>
                      <a:srgbClr val="000000"/>
                    </a:solidFill>
                    <a:latin typeface="Arial" panose="020B0604020202020204" pitchFamily="34" charset="0"/>
                  </a:defRPr>
                </a:lvl5pPr>
                <a:lvl6pPr marL="2514600" indent="-228600" defTabSz="9699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99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99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9963" eaLnBrk="0" fontAlgn="base" hangingPunct="0">
                  <a:spcBef>
                    <a:spcPct val="0"/>
                  </a:spcBef>
                  <a:spcAft>
                    <a:spcPct val="0"/>
                  </a:spcAft>
                  <a:defRPr sz="1600">
                    <a:solidFill>
                      <a:srgbClr val="000000"/>
                    </a:solidFill>
                    <a:latin typeface="Arial" panose="020B0604020202020204" pitchFamily="34" charset="0"/>
                  </a:defRPr>
                </a:lvl9pPr>
              </a:lstStyle>
              <a:p>
                <a:pPr defTabSz="908176"/>
                <a:r>
                  <a:rPr lang="en-US" altLang="en-SE" sz="1592">
                    <a:effectLst/>
                  </a:rPr>
                  <a:t>Rivalry Among</a:t>
                </a:r>
                <a:br>
                  <a:rPr lang="en-US" altLang="en-SE" sz="1592">
                    <a:effectLst/>
                  </a:rPr>
                </a:br>
                <a:r>
                  <a:rPr lang="en-US" altLang="en-SE" sz="1592">
                    <a:effectLst/>
                  </a:rPr>
                  <a:t>Existing Competitors</a:t>
                </a:r>
              </a:p>
            </p:txBody>
          </p:sp>
        </p:grpSp>
        <p:grpSp>
          <p:nvGrpSpPr>
            <p:cNvPr id="10250" name="Group 13">
              <a:extLst>
                <a:ext uri="{FF2B5EF4-FFF2-40B4-BE49-F238E27FC236}">
                  <a16:creationId xmlns:a16="http://schemas.microsoft.com/office/drawing/2014/main" id="{31DC140D-3810-667A-C26F-E0B5C2C73282}"/>
                </a:ext>
              </a:extLst>
            </p:cNvPr>
            <p:cNvGrpSpPr>
              <a:grpSpLocks/>
            </p:cNvGrpSpPr>
            <p:nvPr/>
          </p:nvGrpSpPr>
          <p:grpSpPr bwMode="auto">
            <a:xfrm>
              <a:off x="271" y="2018"/>
              <a:ext cx="1641" cy="684"/>
              <a:chOff x="271" y="2018"/>
              <a:chExt cx="1641" cy="684"/>
            </a:xfrm>
          </p:grpSpPr>
          <p:sp>
            <p:nvSpPr>
              <p:cNvPr id="10254" name="Freeform 14">
                <a:extLst>
                  <a:ext uri="{FF2B5EF4-FFF2-40B4-BE49-F238E27FC236}">
                    <a16:creationId xmlns:a16="http://schemas.microsoft.com/office/drawing/2014/main" id="{694CA982-3E52-B1E7-68B2-16BF3CDA1636}"/>
                  </a:ext>
                </a:extLst>
              </p:cNvPr>
              <p:cNvSpPr>
                <a:spLocks/>
              </p:cNvSpPr>
              <p:nvPr/>
            </p:nvSpPr>
            <p:spPr bwMode="auto">
              <a:xfrm>
                <a:off x="271" y="2018"/>
                <a:ext cx="1641" cy="684"/>
              </a:xfrm>
              <a:custGeom>
                <a:avLst/>
                <a:gdLst>
                  <a:gd name="T0" fmla="*/ 0 w 1641"/>
                  <a:gd name="T1" fmla="*/ 640 h 684"/>
                  <a:gd name="T2" fmla="*/ 0 w 1641"/>
                  <a:gd name="T3" fmla="*/ 25 h 684"/>
                  <a:gd name="T4" fmla="*/ 1429 w 1641"/>
                  <a:gd name="T5" fmla="*/ 25 h 684"/>
                  <a:gd name="T6" fmla="*/ 1429 w 1641"/>
                  <a:gd name="T7" fmla="*/ 84 h 684"/>
                  <a:gd name="T8" fmla="*/ 1534 w 1641"/>
                  <a:gd name="T9" fmla="*/ 84 h 684"/>
                  <a:gd name="T10" fmla="*/ 1534 w 1641"/>
                  <a:gd name="T11" fmla="*/ 0 h 684"/>
                  <a:gd name="T12" fmla="*/ 1640 w 1641"/>
                  <a:gd name="T13" fmla="*/ 328 h 684"/>
                  <a:gd name="T14" fmla="*/ 1534 w 1641"/>
                  <a:gd name="T15" fmla="*/ 683 h 684"/>
                  <a:gd name="T16" fmla="*/ 1534 w 1641"/>
                  <a:gd name="T17" fmla="*/ 590 h 684"/>
                  <a:gd name="T18" fmla="*/ 1429 w 1641"/>
                  <a:gd name="T19" fmla="*/ 590 h 684"/>
                  <a:gd name="T20" fmla="*/ 1429 w 1641"/>
                  <a:gd name="T21" fmla="*/ 640 h 684"/>
                  <a:gd name="T22" fmla="*/ 0 w 1641"/>
                  <a:gd name="T23" fmla="*/ 640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1" h="684">
                    <a:moveTo>
                      <a:pt x="0" y="640"/>
                    </a:moveTo>
                    <a:lnTo>
                      <a:pt x="0" y="25"/>
                    </a:lnTo>
                    <a:lnTo>
                      <a:pt x="1429" y="25"/>
                    </a:lnTo>
                    <a:lnTo>
                      <a:pt x="1429" y="84"/>
                    </a:lnTo>
                    <a:lnTo>
                      <a:pt x="1534" y="84"/>
                    </a:lnTo>
                    <a:lnTo>
                      <a:pt x="1534" y="0"/>
                    </a:lnTo>
                    <a:lnTo>
                      <a:pt x="1640" y="328"/>
                    </a:lnTo>
                    <a:lnTo>
                      <a:pt x="1534" y="683"/>
                    </a:lnTo>
                    <a:lnTo>
                      <a:pt x="1534" y="590"/>
                    </a:lnTo>
                    <a:lnTo>
                      <a:pt x="1429" y="590"/>
                    </a:lnTo>
                    <a:lnTo>
                      <a:pt x="1429" y="640"/>
                    </a:lnTo>
                    <a:lnTo>
                      <a:pt x="0" y="640"/>
                    </a:lnTo>
                  </a:path>
                </a:pathLst>
              </a:custGeom>
              <a:solidFill>
                <a:schemeClr val="accent1"/>
              </a:solidFill>
              <a:ln w="12700" cap="rnd" cmpd="sng">
                <a:solidFill>
                  <a:schemeClr val="tx1"/>
                </a:solidFill>
                <a:prstDash val="solid"/>
                <a:round/>
                <a:headEnd/>
                <a:tailEnd/>
              </a:ln>
              <a:effectLst>
                <a:outerShdw dist="53882" dir="2700000" algn="ctr" rotWithShape="0">
                  <a:schemeClr val="bg2"/>
                </a:outerShdw>
              </a:effectLst>
            </p:spPr>
            <p:txBody>
              <a:bodyPr/>
              <a:lstStyle/>
              <a:p>
                <a:pPr algn="l" defTabSz="856153"/>
                <a:endParaRPr lang="en-SE" sz="1498" b="0">
                  <a:solidFill>
                    <a:srgbClr val="000000"/>
                  </a:solidFill>
                  <a:effectLst/>
                  <a:latin typeface="Arial" panose="020B0604020202020204" pitchFamily="34" charset="0"/>
                </a:endParaRPr>
              </a:p>
            </p:txBody>
          </p:sp>
          <p:sp>
            <p:nvSpPr>
              <p:cNvPr id="10255" name="Rectangle 15">
                <a:extLst>
                  <a:ext uri="{FF2B5EF4-FFF2-40B4-BE49-F238E27FC236}">
                    <a16:creationId xmlns:a16="http://schemas.microsoft.com/office/drawing/2014/main" id="{41926BDA-3125-B6F5-6E95-3AEDEC1CFE3C}"/>
                  </a:ext>
                </a:extLst>
              </p:cNvPr>
              <p:cNvSpPr>
                <a:spLocks noChangeArrowheads="1"/>
              </p:cNvSpPr>
              <p:nvPr/>
            </p:nvSpPr>
            <p:spPr bwMode="auto">
              <a:xfrm>
                <a:off x="351" y="2166"/>
                <a:ext cx="1292"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8" tIns="46076" rIns="90668" bIns="46076">
                <a:spAutoFit/>
              </a:bodyPr>
              <a:lstStyle>
                <a:lvl1pPr defTabSz="969963">
                  <a:defRPr sz="1600">
                    <a:solidFill>
                      <a:srgbClr val="000000"/>
                    </a:solidFill>
                    <a:latin typeface="Arial" panose="020B0604020202020204" pitchFamily="34" charset="0"/>
                  </a:defRPr>
                </a:lvl1pPr>
                <a:lvl2pPr marL="742950" indent="-285750" defTabSz="969963">
                  <a:defRPr sz="1600">
                    <a:solidFill>
                      <a:srgbClr val="000000"/>
                    </a:solidFill>
                    <a:latin typeface="Arial" panose="020B0604020202020204" pitchFamily="34" charset="0"/>
                  </a:defRPr>
                </a:lvl2pPr>
                <a:lvl3pPr marL="1143000" indent="-228600" defTabSz="969963">
                  <a:defRPr sz="1600">
                    <a:solidFill>
                      <a:srgbClr val="000000"/>
                    </a:solidFill>
                    <a:latin typeface="Arial" panose="020B0604020202020204" pitchFamily="34" charset="0"/>
                  </a:defRPr>
                </a:lvl3pPr>
                <a:lvl4pPr marL="1600200" indent="-228600" defTabSz="969963">
                  <a:defRPr sz="1600">
                    <a:solidFill>
                      <a:srgbClr val="000000"/>
                    </a:solidFill>
                    <a:latin typeface="Arial" panose="020B0604020202020204" pitchFamily="34" charset="0"/>
                  </a:defRPr>
                </a:lvl4pPr>
                <a:lvl5pPr marL="2057400" indent="-228600" defTabSz="969963">
                  <a:defRPr sz="1600">
                    <a:solidFill>
                      <a:srgbClr val="000000"/>
                    </a:solidFill>
                    <a:latin typeface="Arial" panose="020B0604020202020204" pitchFamily="34" charset="0"/>
                  </a:defRPr>
                </a:lvl5pPr>
                <a:lvl6pPr marL="2514600" indent="-228600" defTabSz="9699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99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99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9963" eaLnBrk="0" fontAlgn="base" hangingPunct="0">
                  <a:spcBef>
                    <a:spcPct val="0"/>
                  </a:spcBef>
                  <a:spcAft>
                    <a:spcPct val="0"/>
                  </a:spcAft>
                  <a:defRPr sz="1600">
                    <a:solidFill>
                      <a:srgbClr val="000000"/>
                    </a:solidFill>
                    <a:latin typeface="Arial" panose="020B0604020202020204" pitchFamily="34" charset="0"/>
                  </a:defRPr>
                </a:lvl9pPr>
              </a:lstStyle>
              <a:p>
                <a:pPr defTabSz="908176"/>
                <a:r>
                  <a:rPr lang="en-US" altLang="en-SE" sz="1592">
                    <a:solidFill>
                      <a:srgbClr val="FFFFFF"/>
                    </a:solidFill>
                    <a:effectLst/>
                  </a:rPr>
                  <a:t>Bargaining Power</a:t>
                </a:r>
                <a:br>
                  <a:rPr lang="en-US" altLang="en-SE" sz="1592">
                    <a:solidFill>
                      <a:srgbClr val="FFFFFF"/>
                    </a:solidFill>
                    <a:effectLst/>
                  </a:rPr>
                </a:br>
                <a:r>
                  <a:rPr lang="en-US" altLang="en-SE" sz="1592">
                    <a:solidFill>
                      <a:srgbClr val="FFFFFF"/>
                    </a:solidFill>
                    <a:effectLst/>
                  </a:rPr>
                  <a:t>of Suppliers</a:t>
                </a:r>
              </a:p>
            </p:txBody>
          </p:sp>
        </p:grpSp>
        <p:grpSp>
          <p:nvGrpSpPr>
            <p:cNvPr id="10251" name="Group 16">
              <a:extLst>
                <a:ext uri="{FF2B5EF4-FFF2-40B4-BE49-F238E27FC236}">
                  <a16:creationId xmlns:a16="http://schemas.microsoft.com/office/drawing/2014/main" id="{7C61FC89-BA49-5749-8C21-FEED29A4DAED}"/>
                </a:ext>
              </a:extLst>
            </p:cNvPr>
            <p:cNvGrpSpPr>
              <a:grpSpLocks/>
            </p:cNvGrpSpPr>
            <p:nvPr/>
          </p:nvGrpSpPr>
          <p:grpSpPr bwMode="auto">
            <a:xfrm>
              <a:off x="4181" y="2018"/>
              <a:ext cx="1641" cy="684"/>
              <a:chOff x="4181" y="2018"/>
              <a:chExt cx="1641" cy="684"/>
            </a:xfrm>
          </p:grpSpPr>
          <p:sp>
            <p:nvSpPr>
              <p:cNvPr id="10252" name="Freeform 17">
                <a:extLst>
                  <a:ext uri="{FF2B5EF4-FFF2-40B4-BE49-F238E27FC236}">
                    <a16:creationId xmlns:a16="http://schemas.microsoft.com/office/drawing/2014/main" id="{1D5123D0-4181-8B9A-5B3A-DB8DC15617C0}"/>
                  </a:ext>
                </a:extLst>
              </p:cNvPr>
              <p:cNvSpPr>
                <a:spLocks/>
              </p:cNvSpPr>
              <p:nvPr/>
            </p:nvSpPr>
            <p:spPr bwMode="auto">
              <a:xfrm>
                <a:off x="4181" y="2018"/>
                <a:ext cx="1641" cy="684"/>
              </a:xfrm>
              <a:custGeom>
                <a:avLst/>
                <a:gdLst>
                  <a:gd name="T0" fmla="*/ 1640 w 1641"/>
                  <a:gd name="T1" fmla="*/ 42 h 684"/>
                  <a:gd name="T2" fmla="*/ 1640 w 1641"/>
                  <a:gd name="T3" fmla="*/ 657 h 684"/>
                  <a:gd name="T4" fmla="*/ 210 w 1641"/>
                  <a:gd name="T5" fmla="*/ 657 h 684"/>
                  <a:gd name="T6" fmla="*/ 210 w 1641"/>
                  <a:gd name="T7" fmla="*/ 598 h 684"/>
                  <a:gd name="T8" fmla="*/ 105 w 1641"/>
                  <a:gd name="T9" fmla="*/ 598 h 684"/>
                  <a:gd name="T10" fmla="*/ 105 w 1641"/>
                  <a:gd name="T11" fmla="*/ 683 h 684"/>
                  <a:gd name="T12" fmla="*/ 0 w 1641"/>
                  <a:gd name="T13" fmla="*/ 354 h 684"/>
                  <a:gd name="T14" fmla="*/ 105 w 1641"/>
                  <a:gd name="T15" fmla="*/ 0 h 684"/>
                  <a:gd name="T16" fmla="*/ 105 w 1641"/>
                  <a:gd name="T17" fmla="*/ 92 h 684"/>
                  <a:gd name="T18" fmla="*/ 210 w 1641"/>
                  <a:gd name="T19" fmla="*/ 92 h 684"/>
                  <a:gd name="T20" fmla="*/ 210 w 1641"/>
                  <a:gd name="T21" fmla="*/ 42 h 684"/>
                  <a:gd name="T22" fmla="*/ 1640 w 1641"/>
                  <a:gd name="T23" fmla="*/ 42 h 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1" h="684">
                    <a:moveTo>
                      <a:pt x="1640" y="42"/>
                    </a:moveTo>
                    <a:lnTo>
                      <a:pt x="1640" y="657"/>
                    </a:lnTo>
                    <a:lnTo>
                      <a:pt x="210" y="657"/>
                    </a:lnTo>
                    <a:lnTo>
                      <a:pt x="210" y="598"/>
                    </a:lnTo>
                    <a:lnTo>
                      <a:pt x="105" y="598"/>
                    </a:lnTo>
                    <a:lnTo>
                      <a:pt x="105" y="683"/>
                    </a:lnTo>
                    <a:lnTo>
                      <a:pt x="0" y="354"/>
                    </a:lnTo>
                    <a:lnTo>
                      <a:pt x="105" y="0"/>
                    </a:lnTo>
                    <a:lnTo>
                      <a:pt x="105" y="92"/>
                    </a:lnTo>
                    <a:lnTo>
                      <a:pt x="210" y="92"/>
                    </a:lnTo>
                    <a:lnTo>
                      <a:pt x="210" y="42"/>
                    </a:lnTo>
                    <a:lnTo>
                      <a:pt x="1640" y="42"/>
                    </a:lnTo>
                  </a:path>
                </a:pathLst>
              </a:custGeom>
              <a:solidFill>
                <a:schemeClr val="accent2"/>
              </a:solidFill>
              <a:ln w="12700" cap="rnd" cmpd="sng">
                <a:solidFill>
                  <a:schemeClr val="tx1"/>
                </a:solidFill>
                <a:prstDash val="solid"/>
                <a:round/>
                <a:headEnd/>
                <a:tailEnd/>
              </a:ln>
              <a:effectLst>
                <a:outerShdw dist="53882" dir="2700000" algn="ctr" rotWithShape="0">
                  <a:schemeClr val="bg2"/>
                </a:outerShdw>
              </a:effectLst>
            </p:spPr>
            <p:txBody>
              <a:bodyPr/>
              <a:lstStyle/>
              <a:p>
                <a:pPr algn="l" defTabSz="856153"/>
                <a:endParaRPr lang="en-SE" sz="1498" b="0">
                  <a:solidFill>
                    <a:srgbClr val="000000"/>
                  </a:solidFill>
                  <a:effectLst/>
                  <a:latin typeface="Arial" panose="020B0604020202020204" pitchFamily="34" charset="0"/>
                </a:endParaRPr>
              </a:p>
            </p:txBody>
          </p:sp>
          <p:sp>
            <p:nvSpPr>
              <p:cNvPr id="10253" name="Rectangle 18">
                <a:extLst>
                  <a:ext uri="{FF2B5EF4-FFF2-40B4-BE49-F238E27FC236}">
                    <a16:creationId xmlns:a16="http://schemas.microsoft.com/office/drawing/2014/main" id="{4365E67F-1F1A-1076-CD42-95079F9A3546}"/>
                  </a:ext>
                </a:extLst>
              </p:cNvPr>
              <p:cNvSpPr>
                <a:spLocks noChangeArrowheads="1"/>
              </p:cNvSpPr>
              <p:nvPr/>
            </p:nvSpPr>
            <p:spPr bwMode="auto">
              <a:xfrm>
                <a:off x="4445" y="2166"/>
                <a:ext cx="1292" cy="3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8" tIns="46076" rIns="90668" bIns="46076">
                <a:spAutoFit/>
              </a:bodyPr>
              <a:lstStyle>
                <a:lvl1pPr defTabSz="969963">
                  <a:defRPr sz="1600">
                    <a:solidFill>
                      <a:srgbClr val="000000"/>
                    </a:solidFill>
                    <a:latin typeface="Arial" panose="020B0604020202020204" pitchFamily="34" charset="0"/>
                  </a:defRPr>
                </a:lvl1pPr>
                <a:lvl2pPr marL="742950" indent="-285750" defTabSz="969963">
                  <a:defRPr sz="1600">
                    <a:solidFill>
                      <a:srgbClr val="000000"/>
                    </a:solidFill>
                    <a:latin typeface="Arial" panose="020B0604020202020204" pitchFamily="34" charset="0"/>
                  </a:defRPr>
                </a:lvl2pPr>
                <a:lvl3pPr marL="1143000" indent="-228600" defTabSz="969963">
                  <a:defRPr sz="1600">
                    <a:solidFill>
                      <a:srgbClr val="000000"/>
                    </a:solidFill>
                    <a:latin typeface="Arial" panose="020B0604020202020204" pitchFamily="34" charset="0"/>
                  </a:defRPr>
                </a:lvl3pPr>
                <a:lvl4pPr marL="1600200" indent="-228600" defTabSz="969963">
                  <a:defRPr sz="1600">
                    <a:solidFill>
                      <a:srgbClr val="000000"/>
                    </a:solidFill>
                    <a:latin typeface="Arial" panose="020B0604020202020204" pitchFamily="34" charset="0"/>
                  </a:defRPr>
                </a:lvl4pPr>
                <a:lvl5pPr marL="2057400" indent="-228600" defTabSz="969963">
                  <a:defRPr sz="1600">
                    <a:solidFill>
                      <a:srgbClr val="000000"/>
                    </a:solidFill>
                    <a:latin typeface="Arial" panose="020B0604020202020204" pitchFamily="34" charset="0"/>
                  </a:defRPr>
                </a:lvl5pPr>
                <a:lvl6pPr marL="2514600" indent="-228600" defTabSz="9699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99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99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9963" eaLnBrk="0" fontAlgn="base" hangingPunct="0">
                  <a:spcBef>
                    <a:spcPct val="0"/>
                  </a:spcBef>
                  <a:spcAft>
                    <a:spcPct val="0"/>
                  </a:spcAft>
                  <a:defRPr sz="1600">
                    <a:solidFill>
                      <a:srgbClr val="000000"/>
                    </a:solidFill>
                    <a:latin typeface="Arial" panose="020B0604020202020204" pitchFamily="34" charset="0"/>
                  </a:defRPr>
                </a:lvl9pPr>
              </a:lstStyle>
              <a:p>
                <a:pPr defTabSz="908176"/>
                <a:r>
                  <a:rPr lang="en-US" altLang="en-SE" sz="1592">
                    <a:solidFill>
                      <a:srgbClr val="FFFFFF"/>
                    </a:solidFill>
                    <a:effectLst/>
                  </a:rPr>
                  <a:t>Bargaining Power</a:t>
                </a:r>
                <a:br>
                  <a:rPr lang="en-US" altLang="en-SE" sz="1592">
                    <a:solidFill>
                      <a:srgbClr val="FFFFFF"/>
                    </a:solidFill>
                    <a:effectLst/>
                  </a:rPr>
                </a:br>
                <a:r>
                  <a:rPr lang="en-US" altLang="en-SE" sz="1592">
                    <a:solidFill>
                      <a:srgbClr val="FFFFFF"/>
                    </a:solidFill>
                    <a:effectLst/>
                  </a:rPr>
                  <a:t>of Buyers</a:t>
                </a:r>
              </a:p>
            </p:txBody>
          </p:sp>
        </p:grpSp>
      </p:grpSp>
      <p:sp>
        <p:nvSpPr>
          <p:cNvPr id="10243" name="Rectangle 19">
            <a:extLst>
              <a:ext uri="{FF2B5EF4-FFF2-40B4-BE49-F238E27FC236}">
                <a16:creationId xmlns:a16="http://schemas.microsoft.com/office/drawing/2014/main" id="{9A1A5AB7-40A3-D3B1-4050-0D95743E7291}"/>
              </a:ext>
            </a:extLst>
          </p:cNvPr>
          <p:cNvSpPr>
            <a:spLocks noChangeArrowheads="1"/>
          </p:cNvSpPr>
          <p:nvPr/>
        </p:nvSpPr>
        <p:spPr bwMode="auto">
          <a:xfrm>
            <a:off x="2088813" y="9824"/>
            <a:ext cx="8616325" cy="114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08" tIns="43104" rIns="86208" bIns="43104">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defTabSz="856153">
              <a:lnSpc>
                <a:spcPct val="130000"/>
              </a:lnSpc>
            </a:pPr>
            <a:r>
              <a:rPr lang="en-US" altLang="en-SE" sz="2800" b="1" dirty="0">
                <a:effectLst/>
              </a:rPr>
              <a:t>Determinants of Long-Term Industry Profitability</a:t>
            </a:r>
            <a:br>
              <a:rPr lang="en-US" altLang="en-SE" sz="2800" b="1" dirty="0">
                <a:effectLst/>
              </a:rPr>
            </a:br>
            <a:r>
              <a:rPr lang="en-US" altLang="en-SE" sz="2800" b="1" dirty="0">
                <a:effectLst/>
              </a:rPr>
              <a:t>“Porter’s Five Forces” </a:t>
            </a:r>
          </a:p>
        </p:txBody>
      </p:sp>
      <p:sp>
        <p:nvSpPr>
          <p:cNvPr id="10244" name="TextBox 19">
            <a:extLst>
              <a:ext uri="{FF2B5EF4-FFF2-40B4-BE49-F238E27FC236}">
                <a16:creationId xmlns:a16="http://schemas.microsoft.com/office/drawing/2014/main" id="{9A501FEB-6942-0250-26B4-6A26CE0F8683}"/>
              </a:ext>
            </a:extLst>
          </p:cNvPr>
          <p:cNvSpPr txBox="1">
            <a:spLocks noChangeArrowheads="1"/>
          </p:cNvSpPr>
          <p:nvPr/>
        </p:nvSpPr>
        <p:spPr bwMode="auto">
          <a:xfrm>
            <a:off x="7542216" y="6519114"/>
            <a:ext cx="2999446" cy="2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r" defTabSz="856153"/>
            <a:r>
              <a:rPr lang="sv-SE" altLang="en-SE" sz="1124" b="0">
                <a:effectLst/>
              </a:rPr>
              <a:t>© Michael E. Porter</a:t>
            </a:r>
            <a:endParaRPr lang="en-SE" altLang="en-SE" sz="1124" b="0">
              <a:effectLst/>
            </a:endParaRPr>
          </a:p>
        </p:txBody>
      </p:sp>
      <p:sp>
        <p:nvSpPr>
          <p:cNvPr id="2" name="Slide Number Placeholder 1">
            <a:extLst>
              <a:ext uri="{FF2B5EF4-FFF2-40B4-BE49-F238E27FC236}">
                <a16:creationId xmlns:a16="http://schemas.microsoft.com/office/drawing/2014/main" id="{A545CB5A-5715-C438-4694-A8181995006D}"/>
              </a:ext>
            </a:extLst>
          </p:cNvPr>
          <p:cNvSpPr>
            <a:spLocks noGrp="1"/>
          </p:cNvSpPr>
          <p:nvPr>
            <p:ph type="sldNum" sz="quarter" idx="12"/>
          </p:nvPr>
        </p:nvSpPr>
        <p:spPr/>
        <p:txBody>
          <a:bodyPr/>
          <a:lstStyle/>
          <a:p>
            <a:fld id="{35A4DC7F-3C23-49AB-8047-0D540E5C6F83}"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a:extLst>
              <a:ext uri="{FF2B5EF4-FFF2-40B4-BE49-F238E27FC236}">
                <a16:creationId xmlns:a16="http://schemas.microsoft.com/office/drawing/2014/main" id="{AE2CF857-6A54-CC23-4F46-58C7411A5AF6}"/>
              </a:ext>
            </a:extLst>
          </p:cNvPr>
          <p:cNvSpPr>
            <a:spLocks noChangeArrowheads="1"/>
          </p:cNvSpPr>
          <p:nvPr/>
        </p:nvSpPr>
        <p:spPr bwMode="auto">
          <a:xfrm>
            <a:off x="1781138" y="1141514"/>
            <a:ext cx="3709919" cy="5136811"/>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l" defTabSz="856153">
              <a:spcBef>
                <a:spcPct val="35000"/>
              </a:spcBef>
              <a:buFontTx/>
              <a:buChar char="•"/>
            </a:pPr>
            <a:endParaRPr lang="en-SE" altLang="en-SE" sz="1498" b="0">
              <a:effectLst/>
            </a:endParaRPr>
          </a:p>
        </p:txBody>
      </p:sp>
      <p:sp>
        <p:nvSpPr>
          <p:cNvPr id="24579" name="Rectangle 2051">
            <a:extLst>
              <a:ext uri="{FF2B5EF4-FFF2-40B4-BE49-F238E27FC236}">
                <a16:creationId xmlns:a16="http://schemas.microsoft.com/office/drawing/2014/main" id="{8BC3B266-6DD0-C342-1FC4-5A5B8BAEBE30}"/>
              </a:ext>
            </a:extLst>
          </p:cNvPr>
          <p:cNvSpPr>
            <a:spLocks noChangeArrowheads="1"/>
          </p:cNvSpPr>
          <p:nvPr/>
        </p:nvSpPr>
        <p:spPr bwMode="auto">
          <a:xfrm>
            <a:off x="6629599" y="1141514"/>
            <a:ext cx="3709919" cy="5136811"/>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l" defTabSz="856153">
              <a:spcBef>
                <a:spcPct val="35000"/>
              </a:spcBef>
              <a:buFontTx/>
              <a:buChar char="•"/>
            </a:pPr>
            <a:endParaRPr lang="en-SE" altLang="en-SE" sz="1498" b="0">
              <a:effectLst/>
            </a:endParaRPr>
          </a:p>
        </p:txBody>
      </p:sp>
      <p:sp>
        <p:nvSpPr>
          <p:cNvPr id="24580" name="Rectangle 2052">
            <a:extLst>
              <a:ext uri="{FF2B5EF4-FFF2-40B4-BE49-F238E27FC236}">
                <a16:creationId xmlns:a16="http://schemas.microsoft.com/office/drawing/2014/main" id="{A2BBFC40-78E2-454A-014A-5EC4B70E65FE}"/>
              </a:ext>
            </a:extLst>
          </p:cNvPr>
          <p:cNvSpPr>
            <a:spLocks noGrp="1" noChangeArrowheads="1"/>
          </p:cNvSpPr>
          <p:nvPr>
            <p:ph type="title"/>
          </p:nvPr>
        </p:nvSpPr>
        <p:spPr bwMode="auto">
          <a:xfrm>
            <a:off x="2244879" y="338888"/>
            <a:ext cx="7702244" cy="4208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131" tIns="16349" rIns="40131" bIns="16349" numCol="1" anchor="t" anchorCtr="0" compatLnSpc="1">
            <a:prstTxWarp prst="textNoShape">
              <a:avLst/>
            </a:prstTxWarp>
            <a:spAutoFit/>
          </a:bodyPr>
          <a:lstStyle/>
          <a:p>
            <a:pPr algn="ctr" defTabSz="997359"/>
            <a:r>
              <a:rPr lang="en-US" altLang="en-SE" sz="2800" dirty="0">
                <a:solidFill>
                  <a:srgbClr val="000000"/>
                </a:solidFill>
              </a:rPr>
              <a:t>Determinants of Relative Performance</a:t>
            </a:r>
          </a:p>
        </p:txBody>
      </p:sp>
      <p:sp>
        <p:nvSpPr>
          <p:cNvPr id="24581" name="Rectangle 2053">
            <a:extLst>
              <a:ext uri="{FF2B5EF4-FFF2-40B4-BE49-F238E27FC236}">
                <a16:creationId xmlns:a16="http://schemas.microsoft.com/office/drawing/2014/main" id="{D9892061-51AE-BD94-093C-AB605650990F}"/>
              </a:ext>
            </a:extLst>
          </p:cNvPr>
          <p:cNvSpPr>
            <a:spLocks noChangeArrowheads="1"/>
          </p:cNvSpPr>
          <p:nvPr/>
        </p:nvSpPr>
        <p:spPr bwMode="auto">
          <a:xfrm>
            <a:off x="6489882" y="3414137"/>
            <a:ext cx="3990839" cy="151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2285" tIns="66886" rIns="132285" bIns="66886"/>
          <a:lstStyle>
            <a:lvl1pPr marL="342900" indent="-342900" defTabSz="2098675">
              <a:defRPr sz="1600">
                <a:solidFill>
                  <a:srgbClr val="000000"/>
                </a:solidFill>
                <a:latin typeface="Arial" panose="020B0604020202020204" pitchFamily="34" charset="0"/>
              </a:defRPr>
            </a:lvl1pPr>
            <a:lvl2pPr marL="717550" indent="-357188" defTabSz="2098675">
              <a:defRPr sz="1600">
                <a:solidFill>
                  <a:srgbClr val="000000"/>
                </a:solidFill>
                <a:latin typeface="Arial" panose="020B0604020202020204" pitchFamily="34" charset="0"/>
              </a:defRPr>
            </a:lvl2pPr>
            <a:lvl3pPr marL="1243013" indent="-344488" defTabSz="2098675">
              <a:defRPr sz="1600">
                <a:solidFill>
                  <a:srgbClr val="000000"/>
                </a:solidFill>
                <a:latin typeface="Arial" panose="020B0604020202020204" pitchFamily="34" charset="0"/>
              </a:defRPr>
            </a:lvl3pPr>
            <a:lvl4pPr marL="1781175" indent="-268288" defTabSz="2098675">
              <a:defRPr sz="1600">
                <a:solidFill>
                  <a:srgbClr val="000000"/>
                </a:solidFill>
                <a:latin typeface="Arial" panose="020B0604020202020204" pitchFamily="34" charset="0"/>
              </a:defRPr>
            </a:lvl4pPr>
            <a:lvl5pPr marL="2405063" indent="-263525" defTabSz="2098675">
              <a:defRPr sz="1600">
                <a:solidFill>
                  <a:srgbClr val="000000"/>
                </a:solidFill>
                <a:latin typeface="Arial" panose="020B0604020202020204" pitchFamily="34" charset="0"/>
              </a:defRPr>
            </a:lvl5pPr>
            <a:lvl6pPr marL="2862263" indent="-263525" defTabSz="2098675" eaLnBrk="0" fontAlgn="base" hangingPunct="0">
              <a:spcBef>
                <a:spcPct val="0"/>
              </a:spcBef>
              <a:spcAft>
                <a:spcPct val="0"/>
              </a:spcAft>
              <a:defRPr sz="1600">
                <a:solidFill>
                  <a:srgbClr val="000000"/>
                </a:solidFill>
                <a:latin typeface="Arial" panose="020B0604020202020204" pitchFamily="34" charset="0"/>
              </a:defRPr>
            </a:lvl6pPr>
            <a:lvl7pPr marL="3319463" indent="-263525" defTabSz="2098675" eaLnBrk="0" fontAlgn="base" hangingPunct="0">
              <a:spcBef>
                <a:spcPct val="0"/>
              </a:spcBef>
              <a:spcAft>
                <a:spcPct val="0"/>
              </a:spcAft>
              <a:defRPr sz="1600">
                <a:solidFill>
                  <a:srgbClr val="000000"/>
                </a:solidFill>
                <a:latin typeface="Arial" panose="020B0604020202020204" pitchFamily="34" charset="0"/>
              </a:defRPr>
            </a:lvl7pPr>
            <a:lvl8pPr marL="3776663" indent="-263525" defTabSz="2098675" eaLnBrk="0" fontAlgn="base" hangingPunct="0">
              <a:spcBef>
                <a:spcPct val="0"/>
              </a:spcBef>
              <a:spcAft>
                <a:spcPct val="0"/>
              </a:spcAft>
              <a:defRPr sz="1600">
                <a:solidFill>
                  <a:srgbClr val="000000"/>
                </a:solidFill>
                <a:latin typeface="Arial" panose="020B0604020202020204" pitchFamily="34" charset="0"/>
              </a:defRPr>
            </a:lvl8pPr>
            <a:lvl9pPr marL="4233863" indent="-263525" defTabSz="2098675" eaLnBrk="0" fontAlgn="base" hangingPunct="0">
              <a:spcBef>
                <a:spcPct val="0"/>
              </a:spcBef>
              <a:spcAft>
                <a:spcPct val="0"/>
              </a:spcAft>
              <a:defRPr sz="1600">
                <a:solidFill>
                  <a:srgbClr val="000000"/>
                </a:solidFill>
                <a:latin typeface="Arial" panose="020B0604020202020204" pitchFamily="34" charset="0"/>
              </a:defRPr>
            </a:lvl9pPr>
          </a:lstStyle>
          <a:p>
            <a:pPr marL="671842" lvl="1" indent="-334435" algn="l" defTabSz="1964989">
              <a:spcBef>
                <a:spcPct val="50000"/>
              </a:spcBef>
              <a:buFontTx/>
              <a:buChar char="•"/>
            </a:pPr>
            <a:r>
              <a:rPr lang="en-US" altLang="en-SE" sz="1873" b="0">
                <a:effectLst/>
              </a:rPr>
              <a:t>Creating a </a:t>
            </a:r>
            <a:r>
              <a:rPr lang="en-US" altLang="en-SE" sz="1873">
                <a:solidFill>
                  <a:srgbClr val="BC3700"/>
                </a:solidFill>
                <a:effectLst/>
              </a:rPr>
              <a:t>unique</a:t>
            </a:r>
            <a:r>
              <a:rPr lang="en-US" altLang="en-SE" sz="1873" b="0">
                <a:effectLst/>
              </a:rPr>
              <a:t> and </a:t>
            </a:r>
            <a:r>
              <a:rPr lang="en-US" altLang="en-SE" sz="1873">
                <a:solidFill>
                  <a:srgbClr val="BC3700"/>
                </a:solidFill>
                <a:effectLst/>
              </a:rPr>
              <a:t>sustainable</a:t>
            </a:r>
            <a:r>
              <a:rPr lang="en-US" altLang="en-SE" sz="1873" b="0">
                <a:effectLst/>
              </a:rPr>
              <a:t> competitive position</a:t>
            </a:r>
          </a:p>
        </p:txBody>
      </p:sp>
      <p:sp>
        <p:nvSpPr>
          <p:cNvPr id="24582" name="Rectangle 2054">
            <a:extLst>
              <a:ext uri="{FF2B5EF4-FFF2-40B4-BE49-F238E27FC236}">
                <a16:creationId xmlns:a16="http://schemas.microsoft.com/office/drawing/2014/main" id="{F8629D0E-1959-F712-879B-71A20526F0F1}"/>
              </a:ext>
            </a:extLst>
          </p:cNvPr>
          <p:cNvSpPr>
            <a:spLocks noChangeArrowheads="1"/>
          </p:cNvSpPr>
          <p:nvPr/>
        </p:nvSpPr>
        <p:spPr bwMode="auto">
          <a:xfrm>
            <a:off x="1943150" y="3414138"/>
            <a:ext cx="3387382" cy="6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08" tIns="43104" rIns="86208" bIns="43104">
            <a:spAutoFit/>
          </a:bodyPr>
          <a:lstStyle>
            <a:lvl1pPr marL="228600" indent="-2286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marL="214038" indent="-214038" algn="l" defTabSz="856153">
              <a:spcBef>
                <a:spcPct val="50000"/>
              </a:spcBef>
              <a:buFontTx/>
              <a:buChar char="•"/>
            </a:pPr>
            <a:r>
              <a:rPr lang="en-US" altLang="en-SE" sz="1873" b="0">
                <a:effectLst/>
              </a:rPr>
              <a:t>Assimilating, attaining, and extending </a:t>
            </a:r>
            <a:r>
              <a:rPr lang="en-US" altLang="en-SE" sz="1873">
                <a:solidFill>
                  <a:srgbClr val="CC0000"/>
                </a:solidFill>
                <a:effectLst/>
              </a:rPr>
              <a:t>best practice</a:t>
            </a:r>
          </a:p>
        </p:txBody>
      </p:sp>
      <p:sp>
        <p:nvSpPr>
          <p:cNvPr id="24583" name="Oval 2055">
            <a:extLst>
              <a:ext uri="{FF2B5EF4-FFF2-40B4-BE49-F238E27FC236}">
                <a16:creationId xmlns:a16="http://schemas.microsoft.com/office/drawing/2014/main" id="{FC0556C5-8A85-6B5A-080A-6A98E21D56DB}"/>
              </a:ext>
            </a:extLst>
          </p:cNvPr>
          <p:cNvSpPr>
            <a:spLocks noChangeArrowheads="1"/>
          </p:cNvSpPr>
          <p:nvPr/>
        </p:nvSpPr>
        <p:spPr bwMode="auto">
          <a:xfrm>
            <a:off x="2744290" y="1630523"/>
            <a:ext cx="1783615"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87694" tIns="44590" rIns="87694" bIns="44590" anchor="ctr"/>
          <a:lstStyle>
            <a:lvl1pPr defTabSz="931863">
              <a:defRPr sz="1600">
                <a:solidFill>
                  <a:srgbClr val="000000"/>
                </a:solidFill>
                <a:latin typeface="Arial" panose="020B0604020202020204" pitchFamily="34" charset="0"/>
              </a:defRPr>
            </a:lvl1pPr>
            <a:lvl2pPr marL="742950" indent="-285750" defTabSz="931863">
              <a:defRPr sz="1600">
                <a:solidFill>
                  <a:srgbClr val="000000"/>
                </a:solidFill>
                <a:latin typeface="Arial" panose="020B0604020202020204" pitchFamily="34" charset="0"/>
              </a:defRPr>
            </a:lvl2pPr>
            <a:lvl3pPr marL="1143000" indent="-228600" defTabSz="931863">
              <a:defRPr sz="1600">
                <a:solidFill>
                  <a:srgbClr val="000000"/>
                </a:solidFill>
                <a:latin typeface="Arial" panose="020B0604020202020204" pitchFamily="34" charset="0"/>
              </a:defRPr>
            </a:lvl3pPr>
            <a:lvl4pPr marL="1600200" indent="-228600" defTabSz="931863">
              <a:defRPr sz="1600">
                <a:solidFill>
                  <a:srgbClr val="000000"/>
                </a:solidFill>
                <a:latin typeface="Arial" panose="020B0604020202020204" pitchFamily="34" charset="0"/>
              </a:defRPr>
            </a:lvl4pPr>
            <a:lvl5pPr marL="2057400" indent="-228600" defTabSz="931863">
              <a:defRPr sz="1600">
                <a:solidFill>
                  <a:srgbClr val="000000"/>
                </a:solidFill>
                <a:latin typeface="Arial" panose="020B0604020202020204" pitchFamily="34" charset="0"/>
              </a:defRPr>
            </a:lvl5pPr>
            <a:lvl6pPr marL="2514600" indent="-228600" defTabSz="9318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318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318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31863" eaLnBrk="0" fontAlgn="base" hangingPunct="0">
              <a:spcBef>
                <a:spcPct val="0"/>
              </a:spcBef>
              <a:spcAft>
                <a:spcPct val="0"/>
              </a:spcAft>
              <a:defRPr sz="1600">
                <a:solidFill>
                  <a:srgbClr val="000000"/>
                </a:solidFill>
                <a:latin typeface="Arial" panose="020B0604020202020204" pitchFamily="34" charset="0"/>
              </a:defRPr>
            </a:lvl9pPr>
          </a:lstStyle>
          <a:p>
            <a:pPr algn="ctr" defTabSz="872503"/>
            <a:r>
              <a:rPr lang="en-US" altLang="en-SE" sz="1685" b="1" dirty="0">
                <a:solidFill>
                  <a:srgbClr val="FFFFFF"/>
                </a:solidFill>
                <a:effectLst/>
              </a:rPr>
              <a:t>Operational</a:t>
            </a:r>
          </a:p>
          <a:p>
            <a:pPr algn="ctr" defTabSz="872503"/>
            <a:r>
              <a:rPr lang="en-US" altLang="en-SE" sz="1685" b="1" dirty="0">
                <a:solidFill>
                  <a:srgbClr val="FFFFFF"/>
                </a:solidFill>
                <a:effectLst/>
              </a:rPr>
              <a:t>Effectiveness</a:t>
            </a:r>
          </a:p>
        </p:txBody>
      </p:sp>
      <p:sp>
        <p:nvSpPr>
          <p:cNvPr id="24584" name="Oval 2060">
            <a:extLst>
              <a:ext uri="{FF2B5EF4-FFF2-40B4-BE49-F238E27FC236}">
                <a16:creationId xmlns:a16="http://schemas.microsoft.com/office/drawing/2014/main" id="{9C0EACFD-116F-ED3E-B50B-7F3ADF459F50}"/>
              </a:ext>
            </a:extLst>
          </p:cNvPr>
          <p:cNvSpPr>
            <a:spLocks noChangeArrowheads="1"/>
          </p:cNvSpPr>
          <p:nvPr/>
        </p:nvSpPr>
        <p:spPr bwMode="auto">
          <a:xfrm>
            <a:off x="7592751" y="1630523"/>
            <a:ext cx="1783615" cy="1143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87694" tIns="44590" rIns="87694" bIns="44590" anchor="ctr"/>
          <a:lstStyle>
            <a:lvl1pPr defTabSz="931863">
              <a:defRPr sz="1600">
                <a:solidFill>
                  <a:srgbClr val="000000"/>
                </a:solidFill>
                <a:latin typeface="Arial" panose="020B0604020202020204" pitchFamily="34" charset="0"/>
              </a:defRPr>
            </a:lvl1pPr>
            <a:lvl2pPr marL="742950" indent="-285750" defTabSz="931863">
              <a:defRPr sz="1600">
                <a:solidFill>
                  <a:srgbClr val="000000"/>
                </a:solidFill>
                <a:latin typeface="Arial" panose="020B0604020202020204" pitchFamily="34" charset="0"/>
              </a:defRPr>
            </a:lvl2pPr>
            <a:lvl3pPr marL="1143000" indent="-228600" defTabSz="931863">
              <a:defRPr sz="1600">
                <a:solidFill>
                  <a:srgbClr val="000000"/>
                </a:solidFill>
                <a:latin typeface="Arial" panose="020B0604020202020204" pitchFamily="34" charset="0"/>
              </a:defRPr>
            </a:lvl3pPr>
            <a:lvl4pPr marL="1600200" indent="-228600" defTabSz="931863">
              <a:defRPr sz="1600">
                <a:solidFill>
                  <a:srgbClr val="000000"/>
                </a:solidFill>
                <a:latin typeface="Arial" panose="020B0604020202020204" pitchFamily="34" charset="0"/>
              </a:defRPr>
            </a:lvl4pPr>
            <a:lvl5pPr marL="2057400" indent="-228600" defTabSz="931863">
              <a:defRPr sz="1600">
                <a:solidFill>
                  <a:srgbClr val="000000"/>
                </a:solidFill>
                <a:latin typeface="Arial" panose="020B0604020202020204" pitchFamily="34" charset="0"/>
              </a:defRPr>
            </a:lvl5pPr>
            <a:lvl6pPr marL="2514600" indent="-228600" defTabSz="93186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3186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3186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31863" eaLnBrk="0" fontAlgn="base" hangingPunct="0">
              <a:spcBef>
                <a:spcPct val="0"/>
              </a:spcBef>
              <a:spcAft>
                <a:spcPct val="0"/>
              </a:spcAft>
              <a:defRPr sz="1600">
                <a:solidFill>
                  <a:srgbClr val="000000"/>
                </a:solidFill>
                <a:latin typeface="Arial" panose="020B0604020202020204" pitchFamily="34" charset="0"/>
              </a:defRPr>
            </a:lvl9pPr>
          </a:lstStyle>
          <a:p>
            <a:pPr algn="ctr" defTabSz="872503"/>
            <a:r>
              <a:rPr lang="en-US" altLang="en-SE" sz="1685" b="1" dirty="0">
                <a:solidFill>
                  <a:srgbClr val="FFFFFF"/>
                </a:solidFill>
                <a:effectLst/>
              </a:rPr>
              <a:t>Strategic</a:t>
            </a:r>
          </a:p>
          <a:p>
            <a:pPr algn="ctr" defTabSz="872503"/>
            <a:r>
              <a:rPr lang="en-US" altLang="en-SE" sz="1685" b="1" dirty="0">
                <a:solidFill>
                  <a:srgbClr val="FFFFFF"/>
                </a:solidFill>
                <a:effectLst/>
              </a:rPr>
              <a:t>Positioning</a:t>
            </a:r>
          </a:p>
        </p:txBody>
      </p:sp>
      <p:sp>
        <p:nvSpPr>
          <p:cNvPr id="24585" name="AutoShape 2061">
            <a:extLst>
              <a:ext uri="{FF2B5EF4-FFF2-40B4-BE49-F238E27FC236}">
                <a16:creationId xmlns:a16="http://schemas.microsoft.com/office/drawing/2014/main" id="{6210BC4A-64A2-BA7F-C398-09E9E95CE39A}"/>
              </a:ext>
            </a:extLst>
          </p:cNvPr>
          <p:cNvSpPr>
            <a:spLocks noChangeArrowheads="1"/>
          </p:cNvSpPr>
          <p:nvPr/>
        </p:nvSpPr>
        <p:spPr bwMode="auto">
          <a:xfrm rot="10800000">
            <a:off x="5615911" y="2351400"/>
            <a:ext cx="887349" cy="499412"/>
          </a:xfrm>
          <a:prstGeom prst="leftRightArrow">
            <a:avLst>
              <a:gd name="adj1" fmla="val 55361"/>
              <a:gd name="adj2" fmla="val 57992"/>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l" defTabSz="856153">
              <a:spcBef>
                <a:spcPct val="35000"/>
              </a:spcBef>
              <a:buFontTx/>
              <a:buChar char="•"/>
            </a:pPr>
            <a:endParaRPr lang="en-SE" altLang="en-SE" sz="1498" b="0">
              <a:effectLst/>
            </a:endParaRPr>
          </a:p>
        </p:txBody>
      </p:sp>
      <p:sp>
        <p:nvSpPr>
          <p:cNvPr id="24586" name="TextBox 9">
            <a:extLst>
              <a:ext uri="{FF2B5EF4-FFF2-40B4-BE49-F238E27FC236}">
                <a16:creationId xmlns:a16="http://schemas.microsoft.com/office/drawing/2014/main" id="{C3407208-9D07-F298-048F-5E5EC8DB3539}"/>
              </a:ext>
            </a:extLst>
          </p:cNvPr>
          <p:cNvSpPr txBox="1">
            <a:spLocks noChangeArrowheads="1"/>
          </p:cNvSpPr>
          <p:nvPr/>
        </p:nvSpPr>
        <p:spPr bwMode="auto">
          <a:xfrm>
            <a:off x="7542216" y="6519114"/>
            <a:ext cx="2999446" cy="2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r" defTabSz="856153"/>
            <a:r>
              <a:rPr lang="sv-SE" altLang="en-SE" sz="1124" b="0">
                <a:effectLst/>
              </a:rPr>
              <a:t>© Michael E. Porter</a:t>
            </a:r>
            <a:endParaRPr lang="en-SE" altLang="en-SE" sz="1124" b="0">
              <a:effectLst/>
            </a:endParaRPr>
          </a:p>
        </p:txBody>
      </p:sp>
      <p:sp>
        <p:nvSpPr>
          <p:cNvPr id="2" name="Slide Number Placeholder 1">
            <a:extLst>
              <a:ext uri="{FF2B5EF4-FFF2-40B4-BE49-F238E27FC236}">
                <a16:creationId xmlns:a16="http://schemas.microsoft.com/office/drawing/2014/main" id="{D8E6217B-8F77-D71F-2C88-CFA91FF4EBC4}"/>
              </a:ext>
            </a:extLst>
          </p:cNvPr>
          <p:cNvSpPr>
            <a:spLocks noGrp="1"/>
          </p:cNvSpPr>
          <p:nvPr>
            <p:ph type="sldNum" sz="quarter" idx="12"/>
          </p:nvPr>
        </p:nvSpPr>
        <p:spPr/>
        <p:txBody>
          <a:bodyPr/>
          <a:lstStyle/>
          <a:p>
            <a:fld id="{35A4DC7F-3C23-49AB-8047-0D540E5C6F83}" type="slidenum">
              <a:rPr lang="en-US" smtClean="0"/>
              <a:t>7</a:t>
            </a:fld>
            <a:endParaRPr 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3599-9998-AD30-2683-B57FE0BF518A}"/>
              </a:ext>
            </a:extLst>
          </p:cNvPr>
          <p:cNvSpPr>
            <a:spLocks noGrp="1"/>
          </p:cNvSpPr>
          <p:nvPr>
            <p:ph type="title"/>
          </p:nvPr>
        </p:nvSpPr>
        <p:spPr/>
        <p:txBody>
          <a:bodyPr/>
          <a:lstStyle/>
          <a:p>
            <a:r>
              <a:rPr lang="en-US" dirty="0"/>
              <a:t>Legacy in Strategic Management</a:t>
            </a:r>
          </a:p>
        </p:txBody>
      </p:sp>
      <p:sp>
        <p:nvSpPr>
          <p:cNvPr id="3" name="Content Placeholder 2">
            <a:extLst>
              <a:ext uri="{FF2B5EF4-FFF2-40B4-BE49-F238E27FC236}">
                <a16:creationId xmlns:a16="http://schemas.microsoft.com/office/drawing/2014/main" id="{047BBA87-0D8A-830F-A398-AB0DDA39FA91}"/>
              </a:ext>
            </a:extLst>
          </p:cNvPr>
          <p:cNvSpPr>
            <a:spLocks noGrp="1"/>
          </p:cNvSpPr>
          <p:nvPr>
            <p:ph idx="1"/>
          </p:nvPr>
        </p:nvSpPr>
        <p:spPr/>
        <p:txBody>
          <a:bodyPr/>
          <a:lstStyle/>
          <a:p>
            <a:endParaRPr lang="en-US" dirty="0"/>
          </a:p>
          <a:p>
            <a:r>
              <a:rPr lang="en-US" dirty="0"/>
              <a:t>Radically changed the </a:t>
            </a:r>
            <a:r>
              <a:rPr lang="en-US" b="1" dirty="0">
                <a:solidFill>
                  <a:srgbClr val="0066B3"/>
                </a:solidFill>
              </a:rPr>
              <a:t>practice and teaching of strategy</a:t>
            </a:r>
          </a:p>
          <a:p>
            <a:endParaRPr lang="en-US" dirty="0"/>
          </a:p>
          <a:p>
            <a:r>
              <a:rPr lang="en-US" dirty="0"/>
              <a:t>Provided </a:t>
            </a:r>
            <a:r>
              <a:rPr lang="en-US" b="1" dirty="0">
                <a:solidFill>
                  <a:srgbClr val="0066B3"/>
                </a:solidFill>
              </a:rPr>
              <a:t>actionable frameworks </a:t>
            </a:r>
            <a:r>
              <a:rPr lang="en-US" dirty="0"/>
              <a:t>to guide managers </a:t>
            </a:r>
          </a:p>
          <a:p>
            <a:endParaRPr lang="en-US" dirty="0"/>
          </a:p>
          <a:p>
            <a:r>
              <a:rPr lang="en-US" dirty="0"/>
              <a:t>Promoted a focus on </a:t>
            </a:r>
            <a:r>
              <a:rPr lang="en-US" b="1" dirty="0">
                <a:solidFill>
                  <a:srgbClr val="0066B3"/>
                </a:solidFill>
              </a:rPr>
              <a:t>a set of choices</a:t>
            </a:r>
            <a:r>
              <a:rPr lang="en-US" dirty="0"/>
              <a:t> that need to be made to </a:t>
            </a:r>
            <a:r>
              <a:rPr lang="en-US" b="1" dirty="0">
                <a:solidFill>
                  <a:srgbClr val="0066B3"/>
                </a:solidFill>
              </a:rPr>
              <a:t>position a company for its customers</a:t>
            </a:r>
          </a:p>
        </p:txBody>
      </p:sp>
      <p:sp>
        <p:nvSpPr>
          <p:cNvPr id="4" name="Slide Number Placeholder 3">
            <a:extLst>
              <a:ext uri="{FF2B5EF4-FFF2-40B4-BE49-F238E27FC236}">
                <a16:creationId xmlns:a16="http://schemas.microsoft.com/office/drawing/2014/main" id="{504730F6-4C72-6540-4E16-860B20EF5568}"/>
              </a:ext>
            </a:extLst>
          </p:cNvPr>
          <p:cNvSpPr>
            <a:spLocks noGrp="1"/>
          </p:cNvSpPr>
          <p:nvPr>
            <p:ph type="sldNum" sz="quarter" idx="12"/>
          </p:nvPr>
        </p:nvSpPr>
        <p:spPr/>
        <p:txBody>
          <a:bodyPr/>
          <a:lstStyle/>
          <a:p>
            <a:fld id="{35A4DC7F-3C23-49AB-8047-0D540E5C6F83}" type="slidenum">
              <a:rPr lang="en-US" smtClean="0"/>
              <a:t>8</a:t>
            </a:fld>
            <a:endParaRPr lang="en-US"/>
          </a:p>
        </p:txBody>
      </p:sp>
    </p:spTree>
    <p:extLst>
      <p:ext uri="{BB962C8B-B14F-4D97-AF65-F5344CB8AC3E}">
        <p14:creationId xmlns:p14="http://schemas.microsoft.com/office/powerpoint/2010/main" val="250063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AB23D0-6B79-FC21-5C60-475EB3839028}"/>
              </a:ext>
            </a:extLst>
          </p:cNvPr>
          <p:cNvPicPr>
            <a:picLocks noChangeAspect="1"/>
          </p:cNvPicPr>
          <p:nvPr/>
        </p:nvPicPr>
        <p:blipFill>
          <a:blip r:embed="rId3"/>
          <a:stretch>
            <a:fillRect/>
          </a:stretch>
        </p:blipFill>
        <p:spPr>
          <a:xfrm rot="16200000">
            <a:off x="743189" y="-58810"/>
            <a:ext cx="4688022" cy="6173048"/>
          </a:xfrm>
          <a:prstGeom prst="rect">
            <a:avLst/>
          </a:prstGeom>
        </p:spPr>
      </p:pic>
      <p:sp>
        <p:nvSpPr>
          <p:cNvPr id="2" name="Title 1">
            <a:extLst>
              <a:ext uri="{FF2B5EF4-FFF2-40B4-BE49-F238E27FC236}">
                <a16:creationId xmlns:a16="http://schemas.microsoft.com/office/drawing/2014/main" id="{4C102A83-DCB2-343A-54DD-C5568FC611D3}"/>
              </a:ext>
            </a:extLst>
          </p:cNvPr>
          <p:cNvSpPr>
            <a:spLocks noGrp="1"/>
          </p:cNvSpPr>
          <p:nvPr>
            <p:ph type="title"/>
          </p:nvPr>
        </p:nvSpPr>
        <p:spPr/>
        <p:txBody>
          <a:bodyPr/>
          <a:lstStyle/>
          <a:p>
            <a:r>
              <a:rPr lang="en-US" dirty="0"/>
              <a:t>The next big challenge</a:t>
            </a:r>
          </a:p>
        </p:txBody>
      </p:sp>
      <p:grpSp>
        <p:nvGrpSpPr>
          <p:cNvPr id="6" name="Group 4">
            <a:extLst>
              <a:ext uri="{FF2B5EF4-FFF2-40B4-BE49-F238E27FC236}">
                <a16:creationId xmlns:a16="http://schemas.microsoft.com/office/drawing/2014/main" id="{BDA86A3A-2E78-EEAE-DBC6-50877803538F}"/>
              </a:ext>
            </a:extLst>
          </p:cNvPr>
          <p:cNvGrpSpPr>
            <a:grpSpLocks noChangeAspect="1"/>
          </p:cNvGrpSpPr>
          <p:nvPr/>
        </p:nvGrpSpPr>
        <p:grpSpPr bwMode="auto">
          <a:xfrm rot="16200000">
            <a:off x="6180173" y="602706"/>
            <a:ext cx="5927656" cy="6096000"/>
            <a:chOff x="2009" y="429"/>
            <a:chExt cx="3662" cy="3766"/>
          </a:xfrm>
        </p:grpSpPr>
        <p:sp>
          <p:nvSpPr>
            <p:cNvPr id="7" name="AutoShape 3">
              <a:extLst>
                <a:ext uri="{FF2B5EF4-FFF2-40B4-BE49-F238E27FC236}">
                  <a16:creationId xmlns:a16="http://schemas.microsoft.com/office/drawing/2014/main" id="{C79F715A-719B-6C47-0D61-CA482CEF2510}"/>
                </a:ext>
              </a:extLst>
            </p:cNvPr>
            <p:cNvSpPr>
              <a:spLocks noChangeAspect="1" noChangeArrowheads="1" noTextEdit="1"/>
            </p:cNvSpPr>
            <p:nvPr/>
          </p:nvSpPr>
          <p:spPr bwMode="auto">
            <a:xfrm>
              <a:off x="2009" y="429"/>
              <a:ext cx="3662" cy="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A9B36AE1-399C-8C57-A49C-936002530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 y="429"/>
              <a:ext cx="3664" cy="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9">
            <a:extLst>
              <a:ext uri="{FF2B5EF4-FFF2-40B4-BE49-F238E27FC236}">
                <a16:creationId xmlns:a16="http://schemas.microsoft.com/office/drawing/2014/main" id="{1850B5B8-B11B-80D0-A007-721C04E93931}"/>
              </a:ext>
            </a:extLst>
          </p:cNvPr>
          <p:cNvSpPr>
            <a:spLocks noGrp="1"/>
          </p:cNvSpPr>
          <p:nvPr>
            <p:ph type="sldNum" sz="quarter" idx="12"/>
          </p:nvPr>
        </p:nvSpPr>
        <p:spPr/>
        <p:txBody>
          <a:bodyPr/>
          <a:lstStyle/>
          <a:p>
            <a:fld id="{35A4DC7F-3C23-49AB-8047-0D540E5C6F83}" type="slidenum">
              <a:rPr lang="en-US" smtClean="0"/>
              <a:t>9</a:t>
            </a:fld>
            <a:endParaRPr lang="en-US"/>
          </a:p>
        </p:txBody>
      </p:sp>
    </p:spTree>
    <p:extLst>
      <p:ext uri="{BB962C8B-B14F-4D97-AF65-F5344CB8AC3E}">
        <p14:creationId xmlns:p14="http://schemas.microsoft.com/office/powerpoint/2010/main" val="61679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TotalTime>
  <Words>1442</Words>
  <Application>Microsoft Office PowerPoint</Application>
  <PresentationFormat>Widescreen</PresentationFormat>
  <Paragraphs>146</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Courier New</vt:lpstr>
      <vt:lpstr>Office Theme</vt:lpstr>
      <vt:lpstr>The Legacy of Michael Porter A view from the intersection of research and practice </vt:lpstr>
      <vt:lpstr>About Richard Bryden, at the intersection of research and practice</vt:lpstr>
      <vt:lpstr>Themes from Michael Porter’s Legacy</vt:lpstr>
      <vt:lpstr>(1) Take on Big Issues</vt:lpstr>
      <vt:lpstr>PowerPoint Presentation</vt:lpstr>
      <vt:lpstr>PowerPoint Presentation</vt:lpstr>
      <vt:lpstr>Determinants of Relative Performance</vt:lpstr>
      <vt:lpstr>Legacy in Strategic Management</vt:lpstr>
      <vt:lpstr>The next big challenge</vt:lpstr>
      <vt:lpstr>Big Questions, Big Approaches, Big Impact </vt:lpstr>
      <vt:lpstr>A Research Effort that Started Four Decades Ago</vt:lpstr>
      <vt:lpstr>A personal favorite</vt:lpstr>
      <vt:lpstr>(2) Think Broadly</vt:lpstr>
      <vt:lpstr>Where next?</vt:lpstr>
      <vt:lpstr>Redefining entire industries to tackle societal issues</vt:lpstr>
      <vt:lpstr>Legacy of Institutions</vt:lpstr>
      <vt:lpstr>Organizations founded, funded, and directed by Michael Porter</vt:lpstr>
      <vt:lpstr>Organizations founded, funded, and directed by Michael Porter</vt:lpstr>
      <vt:lpstr>One missing…</vt:lpstr>
      <vt:lpstr>(3) Always Challenge Yourself</vt:lpstr>
      <vt:lpstr>The Challenges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 Bryden</dc:creator>
  <cp:lastModifiedBy>Rich Bryden</cp:lastModifiedBy>
  <cp:revision>34</cp:revision>
  <dcterms:created xsi:type="dcterms:W3CDTF">2025-06-22T15:20:43Z</dcterms:created>
  <dcterms:modified xsi:type="dcterms:W3CDTF">2025-06-25T21:33:19Z</dcterms:modified>
</cp:coreProperties>
</file>